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2" r:id="rId2"/>
    <p:sldId id="273" r:id="rId3"/>
    <p:sldId id="286" r:id="rId4"/>
    <p:sldId id="291" r:id="rId5"/>
    <p:sldId id="281" r:id="rId6"/>
    <p:sldId id="282" r:id="rId7"/>
    <p:sldId id="292" r:id="rId8"/>
    <p:sldId id="288" r:id="rId9"/>
    <p:sldId id="263" r:id="rId10"/>
    <p:sldId id="293" r:id="rId11"/>
    <p:sldId id="279" r:id="rId12"/>
    <p:sldId id="280" r:id="rId13"/>
    <p:sldId id="283" r:id="rId14"/>
    <p:sldId id="285" r:id="rId15"/>
    <p:sldId id="284" r:id="rId16"/>
    <p:sldId id="269" r:id="rId17"/>
    <p:sldId id="294" r:id="rId18"/>
    <p:sldId id="295" r:id="rId19"/>
    <p:sldId id="297" r:id="rId20"/>
    <p:sldId id="298" r:id="rId21"/>
    <p:sldId id="299" r:id="rId22"/>
    <p:sldId id="30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2" autoAdjust="0"/>
    <p:restoredTop sz="88457" autoAdjust="0"/>
  </p:normalViewPr>
  <p:slideViewPr>
    <p:cSldViewPr>
      <p:cViewPr varScale="1">
        <p:scale>
          <a:sx n="103" d="100"/>
          <a:sy n="103" d="100"/>
        </p:scale>
        <p:origin x="-18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6F766B-CACE-40C5-8E55-7F99A6110CB4}" type="datetimeFigureOut">
              <a:rPr lang="en-GB" smtClean="0"/>
              <a:t>16/08/2013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544E0F-3767-4F69-B9FE-A0107ADC760B}" type="slidenum">
              <a:rPr lang="en-GB" smtClean="0"/>
              <a:t>‹#›</a:t>
            </a:fld>
            <a:endParaRPr lang="en-GB"/>
          </a:p>
        </p:txBody>
      </p:sp>
    </p:spTree>
    <p:extLst>
      <p:ext uri="{BB962C8B-B14F-4D97-AF65-F5344CB8AC3E}">
        <p14:creationId xmlns:p14="http://schemas.microsoft.com/office/powerpoint/2010/main" val="1748531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commons.wikimedia.org/wiki/File:Vaccination.jpg"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ommons.wikimedia.org/wiki/File:Orpington_chicken.jp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commons.wikimedia.org/wiki/File:SEM_blood_cells.jp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ommons.wikimedia.org/wiki/File:Child_with_Smallpox_Bangladesh.jp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GB" sz="1200" b="0" i="0" u="none" strike="noStrike" kern="1200" baseline="0" dirty="0" smtClean="0">
                <a:solidFill>
                  <a:schemeClr val="tx1"/>
                </a:solidFill>
                <a:effectLst/>
                <a:latin typeface="+mn-lt"/>
                <a:ea typeface="+mn-ea"/>
                <a:cs typeface="+mn-cs"/>
              </a:rPr>
              <a:t>Possible diseases include: Whooping cough, polio and flu, </a:t>
            </a:r>
            <a:r>
              <a:rPr lang="en-GB" sz="1200" b="0" i="0" u="none" strike="noStrike" kern="1200" dirty="0" smtClean="0">
                <a:solidFill>
                  <a:schemeClr val="tx1"/>
                </a:solidFill>
                <a:effectLst/>
                <a:latin typeface="+mn-lt"/>
                <a:ea typeface="+mn-ea"/>
                <a:cs typeface="+mn-cs"/>
              </a:rPr>
              <a:t>MMR (measles, mumps and rubella), tetanus,</a:t>
            </a:r>
            <a:r>
              <a:rPr lang="en-GB" sz="1200" b="0" i="0" u="none" strike="noStrike" kern="1200" baseline="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HPV (Human papilloma</a:t>
            </a:r>
            <a:r>
              <a:rPr lang="en-GB" sz="1200" b="0" i="0" u="none" strike="noStrike" kern="1200" baseline="0" dirty="0" smtClean="0">
                <a:solidFill>
                  <a:schemeClr val="tx1"/>
                </a:solidFill>
                <a:effectLst/>
                <a:latin typeface="+mn-lt"/>
                <a:ea typeface="+mn-ea"/>
                <a:cs typeface="+mn-cs"/>
              </a:rPr>
              <a:t> virus), </a:t>
            </a:r>
            <a:r>
              <a:rPr lang="en-GB" sz="1200" b="0" i="0" u="none" strike="noStrike" kern="1200" dirty="0" smtClean="0">
                <a:solidFill>
                  <a:schemeClr val="tx1"/>
                </a:solidFill>
                <a:effectLst/>
                <a:latin typeface="+mn-lt"/>
                <a:ea typeface="+mn-ea"/>
                <a:cs typeface="+mn-cs"/>
              </a:rPr>
              <a:t>diphtheria</a:t>
            </a:r>
            <a:r>
              <a:rPr lang="en-GB" sz="1200" b="0" i="0" u="none" strike="noStrike" kern="1200" baseline="0" dirty="0" smtClean="0">
                <a:solidFill>
                  <a:schemeClr val="tx1"/>
                </a:solidFill>
                <a:effectLst/>
                <a:latin typeface="+mn-lt"/>
                <a:ea typeface="+mn-ea"/>
                <a:cs typeface="+mn-cs"/>
              </a:rPr>
              <a:t> and polio</a:t>
            </a:r>
            <a:endParaRPr lang="en-GB"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p:txBody>
      </p:sp>
      <p:sp>
        <p:nvSpPr>
          <p:cNvPr id="4" name="Slide Number Placeholder 3"/>
          <p:cNvSpPr>
            <a:spLocks noGrp="1"/>
          </p:cNvSpPr>
          <p:nvPr>
            <p:ph type="sldNum" sz="quarter" idx="10"/>
          </p:nvPr>
        </p:nvSpPr>
        <p:spPr/>
        <p:txBody>
          <a:bodyPr/>
          <a:lstStyle/>
          <a:p>
            <a:fld id="{F9544E0F-3767-4F69-B9FE-A0107ADC760B}" type="slidenum">
              <a:rPr lang="en-GB" smtClean="0"/>
              <a:t>1</a:t>
            </a:fld>
            <a:endParaRPr lang="en-GB"/>
          </a:p>
        </p:txBody>
      </p:sp>
    </p:spTree>
    <p:extLst>
      <p:ext uri="{BB962C8B-B14F-4D97-AF65-F5344CB8AC3E}">
        <p14:creationId xmlns:p14="http://schemas.microsoft.com/office/powerpoint/2010/main" val="1809573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PRINT THIS.</a:t>
            </a:r>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11</a:t>
            </a:fld>
            <a:endParaRPr lang="en-GB"/>
          </a:p>
        </p:txBody>
      </p:sp>
    </p:spTree>
    <p:extLst>
      <p:ext uri="{BB962C8B-B14F-4D97-AF65-F5344CB8AC3E}">
        <p14:creationId xmlns:p14="http://schemas.microsoft.com/office/powerpoint/2010/main" val="2666805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Image</a:t>
            </a:r>
            <a:r>
              <a:rPr lang="en-GB" b="1" baseline="0" dirty="0" smtClean="0"/>
              <a:t> credit: </a:t>
            </a:r>
            <a:r>
              <a:rPr lang="en-GB" b="0" baseline="0" dirty="0" smtClean="0"/>
              <a:t>By United States Department of Health and Human Services [Public domain], via Wikimedia Commons: </a:t>
            </a:r>
            <a:r>
              <a:rPr lang="en-GB" sz="1200" u="sng" kern="1200" dirty="0" smtClean="0">
                <a:solidFill>
                  <a:schemeClr val="tx1"/>
                </a:solidFill>
                <a:effectLst/>
                <a:latin typeface="+mn-lt"/>
                <a:ea typeface="+mn-ea"/>
                <a:cs typeface="+mn-cs"/>
                <a:hlinkClick r:id="rId3"/>
              </a:rPr>
              <a:t>http://commons.wikimedia.org/wiki/File:Vaccination.jpg</a:t>
            </a:r>
            <a:endParaRPr lang="en-GB" sz="1200" kern="1200" dirty="0" smtClean="0">
              <a:solidFill>
                <a:schemeClr val="tx1"/>
              </a:solidFill>
              <a:effectLst/>
              <a:latin typeface="+mn-lt"/>
              <a:ea typeface="+mn-ea"/>
              <a:cs typeface="+mn-cs"/>
            </a:endParaRPr>
          </a:p>
          <a:p>
            <a:endParaRPr lang="en-GB" b="0" baseline="0" dirty="0" smtClean="0"/>
          </a:p>
          <a:p>
            <a:endParaRPr lang="en-GB" b="0" dirty="0"/>
          </a:p>
        </p:txBody>
      </p:sp>
      <p:sp>
        <p:nvSpPr>
          <p:cNvPr id="4" name="Slide Number Placeholder 3"/>
          <p:cNvSpPr>
            <a:spLocks noGrp="1"/>
          </p:cNvSpPr>
          <p:nvPr>
            <p:ph type="sldNum" sz="quarter" idx="10"/>
          </p:nvPr>
        </p:nvSpPr>
        <p:spPr/>
        <p:txBody>
          <a:bodyPr/>
          <a:lstStyle/>
          <a:p>
            <a:fld id="{F9544E0F-3767-4F69-B9FE-A0107ADC760B}" type="slidenum">
              <a:rPr lang="en-GB" smtClean="0"/>
              <a:t>13</a:t>
            </a:fld>
            <a:endParaRPr lang="en-GB"/>
          </a:p>
        </p:txBody>
      </p:sp>
    </p:spTree>
    <p:extLst>
      <p:ext uri="{BB962C8B-B14F-4D97-AF65-F5344CB8AC3E}">
        <p14:creationId xmlns:p14="http://schemas.microsoft.com/office/powerpoint/2010/main" val="3929690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Andrew Wakefiel</a:t>
            </a:r>
            <a:r>
              <a:rPr lang="en-GB" baseline="0" dirty="0" smtClean="0"/>
              <a:t>d was struck off the medical register and is barred from practising medicine in the UK.</a:t>
            </a:r>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14</a:t>
            </a:fld>
            <a:endParaRPr lang="en-GB"/>
          </a:p>
        </p:txBody>
      </p:sp>
    </p:spTree>
    <p:extLst>
      <p:ext uri="{BB962C8B-B14F-4D97-AF65-F5344CB8AC3E}">
        <p14:creationId xmlns:p14="http://schemas.microsoft.com/office/powerpoint/2010/main" val="1548811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15</a:t>
            </a:fld>
            <a:endParaRPr lang="en-GB"/>
          </a:p>
        </p:txBody>
      </p:sp>
    </p:spTree>
    <p:extLst>
      <p:ext uri="{BB962C8B-B14F-4D97-AF65-F5344CB8AC3E}">
        <p14:creationId xmlns:p14="http://schemas.microsoft.com/office/powerpoint/2010/main" val="973913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plenary</a:t>
            </a:r>
            <a:r>
              <a:rPr lang="en-GB" baseline="0" dirty="0" smtClean="0"/>
              <a:t> is ordered by ability. All students should complete 1. Most should manage 2 and some should manage 3.</a:t>
            </a:r>
          </a:p>
          <a:p>
            <a:pPr marL="228600" indent="-228600">
              <a:buAutoNum type="arabicPeriod"/>
            </a:pPr>
            <a:r>
              <a:rPr lang="en-GB" baseline="0" dirty="0" smtClean="0"/>
              <a:t>Different strains of the flu</a:t>
            </a:r>
          </a:p>
          <a:p>
            <a:pPr marL="228600" indent="-228600">
              <a:buAutoNum type="arabicPeriod"/>
            </a:pPr>
            <a:r>
              <a:rPr lang="en-GB" baseline="0" dirty="0" smtClean="0"/>
              <a:t>A) Passive B) Active</a:t>
            </a:r>
          </a:p>
          <a:p>
            <a:pPr marL="228600" indent="-228600">
              <a:buAutoNum type="arabicPeriod"/>
            </a:pPr>
            <a:r>
              <a:rPr lang="en-GB" baseline="0" dirty="0" smtClean="0"/>
              <a:t>They may contract a weakened form of a live attenuated virus</a:t>
            </a:r>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16</a:t>
            </a:fld>
            <a:endParaRPr lang="en-GB"/>
          </a:p>
        </p:txBody>
      </p:sp>
    </p:spTree>
    <p:extLst>
      <p:ext uri="{BB962C8B-B14F-4D97-AF65-F5344CB8AC3E}">
        <p14:creationId xmlns:p14="http://schemas.microsoft.com/office/powerpoint/2010/main" val="1989516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Student Answers</a:t>
            </a:r>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19</a:t>
            </a:fld>
            <a:endParaRPr lang="en-GB"/>
          </a:p>
        </p:txBody>
      </p:sp>
    </p:spTree>
    <p:extLst>
      <p:ext uri="{BB962C8B-B14F-4D97-AF65-F5344CB8AC3E}">
        <p14:creationId xmlns:p14="http://schemas.microsoft.com/office/powerpoint/2010/main" val="1686978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smtClean="0"/>
              <a:t>Test</a:t>
            </a:r>
            <a:r>
              <a:rPr lang="en-GB" baseline="0" dirty="0" smtClean="0"/>
              <a:t> Tubed</a:t>
            </a:r>
          </a:p>
          <a:p>
            <a:pPr marL="228600" indent="-228600">
              <a:buAutoNum type="arabicPeriod"/>
            </a:pPr>
            <a:r>
              <a:rPr lang="en-GB" baseline="0" dirty="0" smtClean="0"/>
              <a:t>Animals</a:t>
            </a:r>
          </a:p>
          <a:p>
            <a:pPr marL="228600" indent="-228600">
              <a:buAutoNum type="arabicPeriod"/>
            </a:pPr>
            <a:r>
              <a:rPr lang="en-GB" baseline="0" dirty="0" smtClean="0"/>
              <a:t>Health People</a:t>
            </a:r>
          </a:p>
          <a:p>
            <a:pPr marL="228600" indent="-228600">
              <a:buAutoNum type="arabicPeriod"/>
            </a:pPr>
            <a:r>
              <a:rPr lang="en-GB" baseline="0" dirty="0" smtClean="0"/>
              <a:t>Patients</a:t>
            </a:r>
          </a:p>
          <a:p>
            <a:pPr marL="228600" indent="-228600">
              <a:buAutoNum type="arabicPeriod"/>
            </a:pPr>
            <a:r>
              <a:rPr lang="en-GB" baseline="0" dirty="0" smtClean="0"/>
              <a:t>Randomised Trials</a:t>
            </a:r>
          </a:p>
          <a:p>
            <a:pPr marL="228600" indent="-228600">
              <a:buAutoNum type="arabicPeriod"/>
            </a:pPr>
            <a:r>
              <a:rPr lang="en-GB" baseline="0" dirty="0" smtClean="0"/>
              <a:t>Market Release</a:t>
            </a:r>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20</a:t>
            </a:fld>
            <a:endParaRPr lang="en-GB"/>
          </a:p>
        </p:txBody>
      </p:sp>
    </p:spTree>
    <p:extLst>
      <p:ext uri="{BB962C8B-B14F-4D97-AF65-F5344CB8AC3E}">
        <p14:creationId xmlns:p14="http://schemas.microsoft.com/office/powerpoint/2010/main" val="21584560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smtClean="0"/>
              <a:t>Test</a:t>
            </a:r>
            <a:r>
              <a:rPr lang="en-GB" baseline="0" dirty="0" smtClean="0"/>
              <a:t> Tubed</a:t>
            </a:r>
          </a:p>
          <a:p>
            <a:pPr marL="228600" indent="-228600">
              <a:buAutoNum type="arabicPeriod"/>
            </a:pPr>
            <a:r>
              <a:rPr lang="en-GB" baseline="0" dirty="0" smtClean="0"/>
              <a:t>Animals</a:t>
            </a:r>
          </a:p>
          <a:p>
            <a:pPr marL="228600" indent="-228600">
              <a:buAutoNum type="arabicPeriod"/>
            </a:pPr>
            <a:r>
              <a:rPr lang="en-GB" baseline="0" dirty="0" smtClean="0"/>
              <a:t>Health People</a:t>
            </a:r>
          </a:p>
          <a:p>
            <a:pPr marL="228600" indent="-228600">
              <a:buAutoNum type="arabicPeriod"/>
            </a:pPr>
            <a:r>
              <a:rPr lang="en-GB" baseline="0" dirty="0" smtClean="0"/>
              <a:t>Patients</a:t>
            </a:r>
          </a:p>
          <a:p>
            <a:pPr marL="228600" indent="-228600">
              <a:buAutoNum type="arabicPeriod"/>
            </a:pPr>
            <a:r>
              <a:rPr lang="en-GB" baseline="0" dirty="0" smtClean="0"/>
              <a:t>Randomised Trials</a:t>
            </a:r>
          </a:p>
          <a:p>
            <a:pPr marL="228600" indent="-228600">
              <a:buAutoNum type="arabicPeriod"/>
            </a:pPr>
            <a:r>
              <a:rPr lang="en-GB" baseline="0" smtClean="0"/>
              <a:t>Market Release</a:t>
            </a:r>
            <a:endParaRPr lang="en-GB"/>
          </a:p>
        </p:txBody>
      </p:sp>
      <p:sp>
        <p:nvSpPr>
          <p:cNvPr id="4" name="Slide Number Placeholder 3"/>
          <p:cNvSpPr>
            <a:spLocks noGrp="1"/>
          </p:cNvSpPr>
          <p:nvPr>
            <p:ph type="sldNum" sz="quarter" idx="10"/>
          </p:nvPr>
        </p:nvSpPr>
        <p:spPr/>
        <p:txBody>
          <a:bodyPr/>
          <a:lstStyle/>
          <a:p>
            <a:fld id="{F9544E0F-3767-4F69-B9FE-A0107ADC760B}" type="slidenum">
              <a:rPr lang="en-GB" smtClean="0"/>
              <a:t>21</a:t>
            </a:fld>
            <a:endParaRPr lang="en-GB"/>
          </a:p>
        </p:txBody>
      </p:sp>
    </p:spTree>
    <p:extLst>
      <p:ext uri="{BB962C8B-B14F-4D97-AF65-F5344CB8AC3E}">
        <p14:creationId xmlns:p14="http://schemas.microsoft.com/office/powerpoint/2010/main" val="2158456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PRINT THIS.</a:t>
            </a:r>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22</a:t>
            </a:fld>
            <a:endParaRPr lang="en-GB"/>
          </a:p>
        </p:txBody>
      </p:sp>
    </p:spTree>
    <p:extLst>
      <p:ext uri="{BB962C8B-B14F-4D97-AF65-F5344CB8AC3E}">
        <p14:creationId xmlns:p14="http://schemas.microsoft.com/office/powerpoint/2010/main" val="2666805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Student Answers</a:t>
            </a:r>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2</a:t>
            </a:fld>
            <a:endParaRPr lang="en-GB"/>
          </a:p>
        </p:txBody>
      </p:sp>
    </p:spTree>
    <p:extLst>
      <p:ext uri="{BB962C8B-B14F-4D97-AF65-F5344CB8AC3E}">
        <p14:creationId xmlns:p14="http://schemas.microsoft.com/office/powerpoint/2010/main" val="1686978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Image</a:t>
            </a:r>
            <a:r>
              <a:rPr lang="en-GB" b="1" baseline="0" dirty="0" smtClean="0"/>
              <a:t> credit: </a:t>
            </a:r>
            <a:r>
              <a:rPr lang="en-GB" dirty="0" smtClean="0"/>
              <a:t>Creative Commons via Wikimedia Commons: </a:t>
            </a:r>
            <a:r>
              <a:rPr lang="en-GB" sz="1200" u="sng" kern="1200" dirty="0" smtClean="0">
                <a:solidFill>
                  <a:schemeClr val="tx1"/>
                </a:solidFill>
                <a:effectLst/>
                <a:latin typeface="+mn-lt"/>
                <a:ea typeface="+mn-ea"/>
                <a:cs typeface="+mn-cs"/>
                <a:hlinkClick r:id="rId3"/>
              </a:rPr>
              <a:t>http://commons.wikimedia.org/wiki/File:Orpington_chicken.jpg</a:t>
            </a:r>
            <a:endParaRPr lang="en-GB" sz="1200" u="sng"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u="sng"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u="none" kern="1200" dirty="0" smtClean="0">
                <a:solidFill>
                  <a:schemeClr val="tx1"/>
                </a:solidFill>
                <a:effectLst/>
                <a:latin typeface="+mn-lt"/>
                <a:ea typeface="+mn-ea"/>
                <a:cs typeface="+mn-cs"/>
              </a:rPr>
              <a:t>We</a:t>
            </a:r>
            <a:r>
              <a:rPr lang="en-GB" sz="1200" u="none" kern="1200" baseline="0" dirty="0" smtClean="0">
                <a:solidFill>
                  <a:schemeClr val="tx1"/>
                </a:solidFill>
                <a:effectLst/>
                <a:latin typeface="+mn-lt"/>
                <a:ea typeface="+mn-ea"/>
                <a:cs typeface="+mn-cs"/>
              </a:rPr>
              <a:t> don’t get chicken pox twice is because we usually develop immunity to the chicken pox virus after first exposure. This is because we develop antibodies against these conditions. </a:t>
            </a:r>
            <a:endParaRPr lang="en-GB" sz="1200" u="non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3</a:t>
            </a:fld>
            <a:endParaRPr lang="en-GB"/>
          </a:p>
        </p:txBody>
      </p:sp>
    </p:spTree>
    <p:extLst>
      <p:ext uri="{BB962C8B-B14F-4D97-AF65-F5344CB8AC3E}">
        <p14:creationId xmlns:p14="http://schemas.microsoft.com/office/powerpoint/2010/main" val="2785697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Image</a:t>
            </a:r>
            <a:r>
              <a:rPr lang="en-GB" b="1" baseline="0" dirty="0" smtClean="0"/>
              <a:t> credit: </a:t>
            </a:r>
            <a:r>
              <a:rPr lang="en-GB" dirty="0" smtClean="0"/>
              <a:t>By Bruce Wetzel (photographer). Harry Schaefer (photographer) (Image and description: National Cancer Institute) [Public domain], via Wikimedia Commons: </a:t>
            </a:r>
            <a:r>
              <a:rPr lang="en-GB" sz="1200" u="sng" kern="1200" dirty="0" smtClean="0">
                <a:solidFill>
                  <a:schemeClr val="tx1"/>
                </a:solidFill>
                <a:effectLst/>
                <a:latin typeface="+mn-lt"/>
                <a:ea typeface="+mn-ea"/>
                <a:cs typeface="+mn-cs"/>
                <a:hlinkClick r:id="rId3"/>
              </a:rPr>
              <a:t>http://commons.wikimedia.org/wiki/File:SEM_blood_cells.jpg</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4</a:t>
            </a:fld>
            <a:endParaRPr lang="en-GB"/>
          </a:p>
        </p:txBody>
      </p:sp>
    </p:spTree>
    <p:extLst>
      <p:ext uri="{BB962C8B-B14F-4D97-AF65-F5344CB8AC3E}">
        <p14:creationId xmlns:p14="http://schemas.microsoft.com/office/powerpoint/2010/main" val="2454872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smtClean="0"/>
              <a:t>PRINT</a:t>
            </a:r>
            <a:r>
              <a:rPr lang="en-GB" baseline="0" dirty="0" smtClean="0"/>
              <a:t> OFF FOR STUDENTS</a:t>
            </a:r>
            <a:endParaRPr lang="en-GB" dirty="0" smtClean="0"/>
          </a:p>
          <a:p>
            <a:pPr marL="228600" indent="-228600">
              <a:buAutoNum type="arabicPeriod"/>
            </a:pPr>
            <a:r>
              <a:rPr lang="en-GB" dirty="0" smtClean="0"/>
              <a:t>Test</a:t>
            </a:r>
            <a:r>
              <a:rPr lang="en-GB" baseline="0" dirty="0" smtClean="0"/>
              <a:t> Tubed</a:t>
            </a:r>
          </a:p>
          <a:p>
            <a:pPr marL="228600" indent="-228600">
              <a:buAutoNum type="arabicPeriod"/>
            </a:pPr>
            <a:r>
              <a:rPr lang="en-GB" baseline="0" dirty="0" smtClean="0"/>
              <a:t>Animals</a:t>
            </a:r>
          </a:p>
          <a:p>
            <a:pPr marL="228600" indent="-228600">
              <a:buAutoNum type="arabicPeriod"/>
            </a:pPr>
            <a:r>
              <a:rPr lang="en-GB" baseline="0" dirty="0" smtClean="0"/>
              <a:t>Health People</a:t>
            </a:r>
          </a:p>
          <a:p>
            <a:pPr marL="228600" indent="-228600">
              <a:buAutoNum type="arabicPeriod"/>
            </a:pPr>
            <a:r>
              <a:rPr lang="en-GB" baseline="0" dirty="0" smtClean="0"/>
              <a:t>Patients</a:t>
            </a:r>
          </a:p>
          <a:p>
            <a:pPr marL="228600" indent="-228600">
              <a:buAutoNum type="arabicPeriod"/>
            </a:pPr>
            <a:r>
              <a:rPr lang="en-GB" baseline="0" dirty="0" smtClean="0"/>
              <a:t>Randomised Trials</a:t>
            </a:r>
          </a:p>
          <a:p>
            <a:pPr marL="228600" indent="-228600">
              <a:buAutoNum type="arabicPeriod"/>
            </a:pPr>
            <a:r>
              <a:rPr lang="en-GB" baseline="0" dirty="0" smtClean="0"/>
              <a:t>Market Release</a:t>
            </a:r>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5</a:t>
            </a:fld>
            <a:endParaRPr lang="en-GB"/>
          </a:p>
        </p:txBody>
      </p:sp>
    </p:spTree>
    <p:extLst>
      <p:ext uri="{BB962C8B-B14F-4D97-AF65-F5344CB8AC3E}">
        <p14:creationId xmlns:p14="http://schemas.microsoft.com/office/powerpoint/2010/main" val="2158456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smtClean="0"/>
              <a:t>Test</a:t>
            </a:r>
            <a:r>
              <a:rPr lang="en-GB" baseline="0" dirty="0" smtClean="0"/>
              <a:t> Tubed</a:t>
            </a:r>
          </a:p>
          <a:p>
            <a:pPr marL="228600" indent="-228600">
              <a:buAutoNum type="arabicPeriod"/>
            </a:pPr>
            <a:r>
              <a:rPr lang="en-GB" baseline="0" dirty="0" smtClean="0"/>
              <a:t>Animals</a:t>
            </a:r>
          </a:p>
          <a:p>
            <a:pPr marL="228600" indent="-228600">
              <a:buAutoNum type="arabicPeriod"/>
            </a:pPr>
            <a:r>
              <a:rPr lang="en-GB" baseline="0" dirty="0" smtClean="0"/>
              <a:t>Health People</a:t>
            </a:r>
          </a:p>
          <a:p>
            <a:pPr marL="228600" indent="-228600">
              <a:buAutoNum type="arabicPeriod"/>
            </a:pPr>
            <a:r>
              <a:rPr lang="en-GB" baseline="0" dirty="0" smtClean="0"/>
              <a:t>Patients</a:t>
            </a:r>
          </a:p>
          <a:p>
            <a:pPr marL="228600" indent="-228600">
              <a:buAutoNum type="arabicPeriod"/>
            </a:pPr>
            <a:r>
              <a:rPr lang="en-GB" baseline="0" dirty="0" smtClean="0"/>
              <a:t>Randomised Trials</a:t>
            </a:r>
          </a:p>
          <a:p>
            <a:pPr marL="228600" indent="-228600">
              <a:buAutoNum type="arabicPeriod"/>
            </a:pPr>
            <a:r>
              <a:rPr lang="en-GB" baseline="0" smtClean="0"/>
              <a:t>Market Release</a:t>
            </a:r>
            <a:endParaRPr lang="en-GB"/>
          </a:p>
        </p:txBody>
      </p:sp>
      <p:sp>
        <p:nvSpPr>
          <p:cNvPr id="4" name="Slide Number Placeholder 3"/>
          <p:cNvSpPr>
            <a:spLocks noGrp="1"/>
          </p:cNvSpPr>
          <p:nvPr>
            <p:ph type="sldNum" sz="quarter" idx="10"/>
          </p:nvPr>
        </p:nvSpPr>
        <p:spPr/>
        <p:txBody>
          <a:bodyPr/>
          <a:lstStyle/>
          <a:p>
            <a:fld id="{F9544E0F-3767-4F69-B9FE-A0107ADC760B}" type="slidenum">
              <a:rPr lang="en-GB" smtClean="0"/>
              <a:t>6</a:t>
            </a:fld>
            <a:endParaRPr lang="en-GB"/>
          </a:p>
        </p:txBody>
      </p:sp>
    </p:spTree>
    <p:extLst>
      <p:ext uri="{BB962C8B-B14F-4D97-AF65-F5344CB8AC3E}">
        <p14:creationId xmlns:p14="http://schemas.microsoft.com/office/powerpoint/2010/main" val="2158456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Smallpox is now eradicated thanks to a large scale vaccination program.</a:t>
            </a:r>
          </a:p>
          <a:p>
            <a:endParaRPr lang="en-GB" b="1" dirty="0" smtClean="0"/>
          </a:p>
          <a:p>
            <a:r>
              <a:rPr lang="en-GB" b="1" dirty="0" smtClean="0"/>
              <a:t>Image Credit: </a:t>
            </a:r>
            <a:r>
              <a:rPr lang="en-GB" b="0" dirty="0" smtClean="0"/>
              <a:t>Centres for Disease</a:t>
            </a:r>
            <a:r>
              <a:rPr lang="en-GB" b="0" baseline="0" dirty="0" smtClean="0"/>
              <a:t> Control and Public Health/James Hicks. </a:t>
            </a:r>
            <a:r>
              <a:rPr lang="en-GB" sz="1200" u="sng" kern="1200" dirty="0" smtClean="0">
                <a:solidFill>
                  <a:schemeClr val="tx1"/>
                </a:solidFill>
                <a:effectLst/>
                <a:latin typeface="+mn-lt"/>
                <a:ea typeface="+mn-ea"/>
                <a:cs typeface="+mn-cs"/>
                <a:hlinkClick r:id="rId3"/>
              </a:rPr>
              <a:t>http://commons.wikimedia.org/wiki/File:Child_with_Smallpox_Bangladesh.jpg</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44E0F-3767-4F69-B9FE-A0107ADC760B}" type="slidenum">
              <a:rPr lang="en-GB" smtClean="0"/>
              <a:t>7</a:t>
            </a:fld>
            <a:endParaRPr lang="en-GB"/>
          </a:p>
        </p:txBody>
      </p:sp>
    </p:spTree>
    <p:extLst>
      <p:ext uri="{BB962C8B-B14F-4D97-AF65-F5344CB8AC3E}">
        <p14:creationId xmlns:p14="http://schemas.microsoft.com/office/powerpoint/2010/main" val="3039875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smtClean="0"/>
              <a:t>That</a:t>
            </a:r>
            <a:r>
              <a:rPr lang="en-GB" baseline="0" dirty="0" smtClean="0"/>
              <a:t> milkmaids never got smallpox. He found that milkmaids did catch cowpox.</a:t>
            </a:r>
          </a:p>
          <a:p>
            <a:pPr marL="228600" indent="-228600">
              <a:buAutoNum type="arabicPeriod"/>
            </a:pPr>
            <a:r>
              <a:rPr lang="en-GB" dirty="0" smtClean="0"/>
              <a:t>He took</a:t>
            </a:r>
            <a:r>
              <a:rPr lang="en-GB" baseline="0" dirty="0" smtClean="0"/>
              <a:t> pus from a cowpox sore and </a:t>
            </a:r>
            <a:r>
              <a:rPr lang="en-GB" baseline="0" dirty="0" err="1" smtClean="0"/>
              <a:t>innoculated</a:t>
            </a:r>
            <a:r>
              <a:rPr lang="en-GB" baseline="0" dirty="0" smtClean="0"/>
              <a:t> a boy with it. The boy caught a mild case of cowpox. After a short time Jenner injected the boy with smallpox, and the boy did not get sick.</a:t>
            </a:r>
          </a:p>
          <a:p>
            <a:pPr marL="228600" indent="-228600">
              <a:buAutoNum type="arabicPeriod"/>
            </a:pPr>
            <a:r>
              <a:rPr lang="en-GB" baseline="0" dirty="0" smtClean="0"/>
              <a:t>Cowpox causes sores, but does not kill people.</a:t>
            </a:r>
          </a:p>
          <a:p>
            <a:pPr marL="228600" indent="-228600">
              <a:buAutoNum type="arabicPeriod"/>
            </a:pPr>
            <a:r>
              <a:rPr lang="en-GB" dirty="0" smtClean="0"/>
              <a:t>Cowpox</a:t>
            </a:r>
            <a:r>
              <a:rPr lang="en-GB" baseline="0" dirty="0" smtClean="0"/>
              <a:t> virus has similar antigens to smallpox virus. When the body creates antibodies to the cowpox virus, those antibodies also work on the smallpox virus because the two diseases are very similar. </a:t>
            </a:r>
            <a:endParaRPr lang="en-GB" dirty="0"/>
          </a:p>
        </p:txBody>
      </p:sp>
      <p:sp>
        <p:nvSpPr>
          <p:cNvPr id="4" name="Slide Number Placeholder 3"/>
          <p:cNvSpPr>
            <a:spLocks noGrp="1"/>
          </p:cNvSpPr>
          <p:nvPr>
            <p:ph type="sldNum" sz="quarter" idx="10"/>
          </p:nvPr>
        </p:nvSpPr>
        <p:spPr/>
        <p:txBody>
          <a:bodyPr/>
          <a:lstStyle/>
          <a:p>
            <a:fld id="{F9544E0F-3767-4F69-B9FE-A0107ADC760B}" type="slidenum">
              <a:rPr lang="en-GB" smtClean="0"/>
              <a:t>8</a:t>
            </a:fld>
            <a:endParaRPr lang="en-GB"/>
          </a:p>
        </p:txBody>
      </p:sp>
    </p:spTree>
    <p:extLst>
      <p:ext uri="{BB962C8B-B14F-4D97-AF65-F5344CB8AC3E}">
        <p14:creationId xmlns:p14="http://schemas.microsoft.com/office/powerpoint/2010/main" val="3745122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Answers:</a:t>
            </a:r>
          </a:p>
          <a:p>
            <a:pPr marL="228600" indent="-228600">
              <a:buAutoNum type="arabicParenR"/>
            </a:pPr>
            <a:r>
              <a:rPr lang="en-GB" b="0" baseline="0" dirty="0" smtClean="0"/>
              <a:t>Different strains of flu virus appear at regular intervals that have different antigens. Memory cells do not recognise them, and so cannot produce antibodies. </a:t>
            </a:r>
          </a:p>
          <a:p>
            <a:pPr marL="228600" indent="-228600">
              <a:buAutoNum type="arabicParenR"/>
            </a:pPr>
            <a:r>
              <a:rPr lang="en-GB" b="0" baseline="0" dirty="0" smtClean="0"/>
              <a:t>Measles, mumps and rubella virus strains do not change.</a:t>
            </a:r>
            <a:endParaRPr lang="en-GB" b="1" dirty="0"/>
          </a:p>
        </p:txBody>
      </p:sp>
      <p:sp>
        <p:nvSpPr>
          <p:cNvPr id="4" name="Slide Number Placeholder 3"/>
          <p:cNvSpPr>
            <a:spLocks noGrp="1"/>
          </p:cNvSpPr>
          <p:nvPr>
            <p:ph type="sldNum" sz="quarter" idx="10"/>
          </p:nvPr>
        </p:nvSpPr>
        <p:spPr/>
        <p:txBody>
          <a:bodyPr/>
          <a:lstStyle/>
          <a:p>
            <a:fld id="{F9544E0F-3767-4F69-B9FE-A0107ADC760B}" type="slidenum">
              <a:rPr lang="en-GB" smtClean="0"/>
              <a:t>9</a:t>
            </a:fld>
            <a:endParaRPr lang="en-GB"/>
          </a:p>
        </p:txBody>
      </p:sp>
    </p:spTree>
    <p:extLst>
      <p:ext uri="{BB962C8B-B14F-4D97-AF65-F5344CB8AC3E}">
        <p14:creationId xmlns:p14="http://schemas.microsoft.com/office/powerpoint/2010/main" val="237961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4E9C9E3-3E9D-4649-BA8E-E48370BFA1E9}" type="datetimeFigureOut">
              <a:rPr lang="en-GB" smtClean="0"/>
              <a:t>16/08/2013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531396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E9C9E3-3E9D-4649-BA8E-E48370BFA1E9}" type="datetimeFigureOut">
              <a:rPr lang="en-GB" smtClean="0"/>
              <a:t>16/08/2013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2178615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E9C9E3-3E9D-4649-BA8E-E48370BFA1E9}" type="datetimeFigureOut">
              <a:rPr lang="en-GB" smtClean="0"/>
              <a:t>16/08/2013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1870078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4E9C9E3-3E9D-4649-BA8E-E48370BFA1E9}" type="datetimeFigureOut">
              <a:rPr lang="en-GB" smtClean="0"/>
              <a:t>16/08/2013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376691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E9C9E3-3E9D-4649-BA8E-E48370BFA1E9}" type="datetimeFigureOut">
              <a:rPr lang="en-GB" smtClean="0"/>
              <a:t>16/08/2013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3994301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4E9C9E3-3E9D-4649-BA8E-E48370BFA1E9}" type="datetimeFigureOut">
              <a:rPr lang="en-GB" smtClean="0"/>
              <a:t>16/08/2013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560836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4E9C9E3-3E9D-4649-BA8E-E48370BFA1E9}" type="datetimeFigureOut">
              <a:rPr lang="en-GB" smtClean="0"/>
              <a:t>16/08/2013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2826010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E9C9E3-3E9D-4649-BA8E-E48370BFA1E9}" type="datetimeFigureOut">
              <a:rPr lang="en-GB" smtClean="0"/>
              <a:t>16/08/2013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7020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E9C9E3-3E9D-4649-BA8E-E48370BFA1E9}" type="datetimeFigureOut">
              <a:rPr lang="en-GB" smtClean="0"/>
              <a:t>16/08/2013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3436017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E9C9E3-3E9D-4649-BA8E-E48370BFA1E9}" type="datetimeFigureOut">
              <a:rPr lang="en-GB" smtClean="0"/>
              <a:t>16/08/2013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310403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E9C9E3-3E9D-4649-BA8E-E48370BFA1E9}" type="datetimeFigureOut">
              <a:rPr lang="en-GB" smtClean="0"/>
              <a:t>16/08/2013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D1A7A5-D690-4E6B-A61D-36F62D45278B}" type="slidenum">
              <a:rPr lang="en-GB" smtClean="0"/>
              <a:t>‹#›</a:t>
            </a:fld>
            <a:endParaRPr lang="en-GB"/>
          </a:p>
        </p:txBody>
      </p:sp>
    </p:spTree>
    <p:extLst>
      <p:ext uri="{BB962C8B-B14F-4D97-AF65-F5344CB8AC3E}">
        <p14:creationId xmlns:p14="http://schemas.microsoft.com/office/powerpoint/2010/main" val="412533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9C9E3-3E9D-4649-BA8E-E48370BFA1E9}" type="datetimeFigureOut">
              <a:rPr lang="en-GB" smtClean="0"/>
              <a:t>16/08/2013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1A7A5-D690-4E6B-A61D-36F62D45278B}" type="slidenum">
              <a:rPr lang="en-GB" smtClean="0"/>
              <a:t>‹#›</a:t>
            </a:fld>
            <a:endParaRPr lang="en-GB"/>
          </a:p>
        </p:txBody>
      </p:sp>
    </p:spTree>
    <p:extLst>
      <p:ext uri="{BB962C8B-B14F-4D97-AF65-F5344CB8AC3E}">
        <p14:creationId xmlns:p14="http://schemas.microsoft.com/office/powerpoint/2010/main" val="2806754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JgZwA-39Dj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520" y="1062885"/>
            <a:ext cx="8373122" cy="1815882"/>
          </a:xfrm>
          <a:prstGeom prst="rect">
            <a:avLst/>
          </a:prstGeom>
          <a:solidFill>
            <a:schemeClr val="accent5">
              <a:lumMod val="40000"/>
              <a:lumOff val="60000"/>
            </a:schemeClr>
          </a:solidFill>
        </p:spPr>
        <p:txBody>
          <a:bodyPr wrap="square" rtlCol="0">
            <a:spAutoFit/>
          </a:bodyPr>
          <a:lstStyle/>
          <a:p>
            <a:r>
              <a:rPr lang="en-GB" sz="2800" b="1" i="1" dirty="0" smtClean="0">
                <a:latin typeface="Arial" pitchFamily="34" charset="0"/>
                <a:cs typeface="Arial" pitchFamily="34" charset="0"/>
              </a:rPr>
              <a:t>Learning objectives</a:t>
            </a:r>
          </a:p>
          <a:p>
            <a:pPr marL="342900" indent="-342900">
              <a:buFont typeface="Arial" pitchFamily="34" charset="0"/>
              <a:buChar char="•"/>
            </a:pPr>
            <a:r>
              <a:rPr lang="en-GB" sz="2800" dirty="0">
                <a:latin typeface="Arial" pitchFamily="34" charset="0"/>
                <a:cs typeface="Arial" pitchFamily="34" charset="0"/>
              </a:rPr>
              <a:t>Know </a:t>
            </a:r>
            <a:r>
              <a:rPr lang="en-GB" sz="2800" dirty="0" smtClean="0">
                <a:latin typeface="Arial" pitchFamily="34" charset="0"/>
                <a:cs typeface="Arial" pitchFamily="34" charset="0"/>
              </a:rPr>
              <a:t>several examples </a:t>
            </a:r>
            <a:r>
              <a:rPr lang="en-GB" sz="2800" dirty="0">
                <a:latin typeface="Arial" pitchFamily="34" charset="0"/>
                <a:cs typeface="Arial" pitchFamily="34" charset="0"/>
              </a:rPr>
              <a:t>of vaccines</a:t>
            </a:r>
          </a:p>
          <a:p>
            <a:pPr marL="342900" indent="-342900">
              <a:buFont typeface="Arial" pitchFamily="34" charset="0"/>
              <a:buChar char="•"/>
            </a:pPr>
            <a:r>
              <a:rPr lang="en-GB" sz="2800" dirty="0">
                <a:latin typeface="Arial" pitchFamily="34" charset="0"/>
                <a:cs typeface="Arial" pitchFamily="34" charset="0"/>
              </a:rPr>
              <a:t>Explain how a vaccine works</a:t>
            </a:r>
          </a:p>
          <a:p>
            <a:pPr marL="342900" indent="-342900">
              <a:buFont typeface="Arial" pitchFamily="34" charset="0"/>
              <a:buChar char="•"/>
            </a:pPr>
            <a:r>
              <a:rPr lang="en-GB" sz="2800" dirty="0">
                <a:latin typeface="Arial" pitchFamily="34" charset="0"/>
                <a:cs typeface="Arial" pitchFamily="34" charset="0"/>
              </a:rPr>
              <a:t>Evaluate the risks </a:t>
            </a:r>
            <a:r>
              <a:rPr lang="en-GB" sz="2800" dirty="0" smtClean="0">
                <a:latin typeface="Arial" pitchFamily="34" charset="0"/>
                <a:cs typeface="Arial" pitchFamily="34" charset="0"/>
              </a:rPr>
              <a:t>and benefits of </a:t>
            </a:r>
            <a:r>
              <a:rPr lang="en-GB" sz="2800" dirty="0">
                <a:latin typeface="Arial" pitchFamily="34" charset="0"/>
                <a:cs typeface="Arial" pitchFamily="34" charset="0"/>
              </a:rPr>
              <a:t>vaccines</a:t>
            </a:r>
          </a:p>
        </p:txBody>
      </p:sp>
      <p:sp>
        <p:nvSpPr>
          <p:cNvPr id="7" name="TextBox 6"/>
          <p:cNvSpPr txBox="1"/>
          <p:nvPr/>
        </p:nvSpPr>
        <p:spPr>
          <a:xfrm>
            <a:off x="251520" y="2980761"/>
            <a:ext cx="8373122" cy="3570208"/>
          </a:xfrm>
          <a:prstGeom prst="rect">
            <a:avLst/>
          </a:prstGeom>
          <a:solidFill>
            <a:schemeClr val="accent2">
              <a:lumMod val="20000"/>
              <a:lumOff val="80000"/>
            </a:schemeClr>
          </a:solidFill>
        </p:spPr>
        <p:txBody>
          <a:bodyPr wrap="square" rtlCol="0">
            <a:spAutoFit/>
          </a:bodyPr>
          <a:lstStyle/>
          <a:p>
            <a:pPr>
              <a:spcAft>
                <a:spcPts val="600"/>
              </a:spcAft>
            </a:pPr>
            <a:r>
              <a:rPr lang="en-GB" sz="2800" b="1" dirty="0" smtClean="0">
                <a:latin typeface="Arial" pitchFamily="34" charset="0"/>
                <a:cs typeface="Arial" pitchFamily="34" charset="0"/>
              </a:rPr>
              <a:t>Starter: Fill in the table</a:t>
            </a: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p:txBody>
      </p:sp>
      <p:sp>
        <p:nvSpPr>
          <p:cNvPr id="8" name="TextBox 7"/>
          <p:cNvSpPr txBox="1"/>
          <p:nvPr/>
        </p:nvSpPr>
        <p:spPr>
          <a:xfrm>
            <a:off x="251520" y="237987"/>
            <a:ext cx="6408712" cy="707886"/>
          </a:xfrm>
          <a:prstGeom prst="rect">
            <a:avLst/>
          </a:prstGeom>
          <a:solidFill>
            <a:schemeClr val="accent5">
              <a:lumMod val="60000"/>
              <a:lumOff val="40000"/>
            </a:schemeClr>
          </a:solidFill>
        </p:spPr>
        <p:txBody>
          <a:bodyPr wrap="square" rtlCol="0">
            <a:spAutoFit/>
          </a:bodyPr>
          <a:lstStyle/>
          <a:p>
            <a:r>
              <a:rPr lang="en-GB" sz="4000" b="1" dirty="0" smtClean="0">
                <a:latin typeface="Arial" pitchFamily="34" charset="0"/>
                <a:cs typeface="Arial" pitchFamily="34" charset="0"/>
              </a:rPr>
              <a:t>Vaccines</a:t>
            </a:r>
            <a:endParaRPr lang="en-GB" sz="4000" b="1" dirty="0">
              <a:latin typeface="Arial" pitchFamily="34" charset="0"/>
              <a:cs typeface="Arial"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4248" y="69410"/>
            <a:ext cx="2160240" cy="104504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675130755"/>
              </p:ext>
            </p:extLst>
          </p:nvPr>
        </p:nvGraphicFramePr>
        <p:xfrm>
          <a:off x="467544" y="3501006"/>
          <a:ext cx="7992887" cy="2952330"/>
        </p:xfrm>
        <a:graphic>
          <a:graphicData uri="http://schemas.openxmlformats.org/drawingml/2006/table">
            <a:tbl>
              <a:tblPr firstRow="1" bandRow="1">
                <a:tableStyleId>{10A1B5D5-9B99-4C35-A422-299274C87663}</a:tableStyleId>
              </a:tblPr>
              <a:tblGrid>
                <a:gridCol w="7992887"/>
              </a:tblGrid>
              <a:tr h="492055">
                <a:tc>
                  <a:txBody>
                    <a:bodyPr/>
                    <a:lstStyle/>
                    <a:p>
                      <a:r>
                        <a:rPr lang="en-GB" sz="2400" dirty="0" smtClean="0"/>
                        <a:t>What diseases</a:t>
                      </a:r>
                      <a:r>
                        <a:rPr lang="en-GB" sz="2400" baseline="0" dirty="0" smtClean="0"/>
                        <a:t> are children vaccinated against at these ages?</a:t>
                      </a:r>
                      <a:endParaRPr lang="en-GB" sz="2400" dirty="0"/>
                    </a:p>
                  </a:txBody>
                  <a:tcPr/>
                </a:tc>
              </a:tr>
              <a:tr h="492055">
                <a:tc>
                  <a:txBody>
                    <a:bodyPr/>
                    <a:lstStyle/>
                    <a:p>
                      <a:pPr algn="ctr"/>
                      <a:r>
                        <a:rPr lang="en-GB" sz="2400" dirty="0" smtClean="0"/>
                        <a:t>2 months</a:t>
                      </a:r>
                      <a:endParaRPr lang="en-GB" sz="2400" b="1" dirty="0"/>
                    </a:p>
                  </a:txBody>
                  <a:tcPr/>
                </a:tc>
              </a:tr>
              <a:tr h="492055">
                <a:tc>
                  <a:txBody>
                    <a:bodyPr/>
                    <a:lstStyle/>
                    <a:p>
                      <a:pPr algn="ctr"/>
                      <a:r>
                        <a:rPr lang="en-GB" sz="2400" dirty="0" smtClean="0"/>
                        <a:t>1</a:t>
                      </a:r>
                      <a:r>
                        <a:rPr lang="en-GB" sz="2400" baseline="0" dirty="0" smtClean="0"/>
                        <a:t> year</a:t>
                      </a:r>
                      <a:endParaRPr lang="en-GB" sz="2400" b="1" dirty="0"/>
                    </a:p>
                  </a:txBody>
                  <a:tcPr/>
                </a:tc>
              </a:tr>
              <a:tr h="492055">
                <a:tc>
                  <a:txBody>
                    <a:bodyPr/>
                    <a:lstStyle/>
                    <a:p>
                      <a:pPr algn="ctr"/>
                      <a:r>
                        <a:rPr lang="en-GB" sz="2400" dirty="0" smtClean="0"/>
                        <a:t>3 years</a:t>
                      </a:r>
                      <a:endParaRPr lang="en-GB" sz="2400" b="1" dirty="0"/>
                    </a:p>
                  </a:txBody>
                  <a:tcPr/>
                </a:tc>
              </a:tr>
              <a:tr h="492055">
                <a:tc>
                  <a:txBody>
                    <a:bodyPr/>
                    <a:lstStyle/>
                    <a:p>
                      <a:pPr algn="ctr"/>
                      <a:r>
                        <a:rPr lang="en-GB" sz="2400" dirty="0" smtClean="0"/>
                        <a:t>12-13</a:t>
                      </a:r>
                      <a:r>
                        <a:rPr lang="en-GB" sz="2400" baseline="0" dirty="0" smtClean="0"/>
                        <a:t> years</a:t>
                      </a:r>
                      <a:endParaRPr lang="en-GB" sz="2400" b="1" dirty="0"/>
                    </a:p>
                  </a:txBody>
                  <a:tcPr/>
                </a:tc>
              </a:tr>
              <a:tr h="492055">
                <a:tc>
                  <a:txBody>
                    <a:bodyPr/>
                    <a:lstStyle/>
                    <a:p>
                      <a:pPr algn="ctr"/>
                      <a:r>
                        <a:rPr lang="en-GB" sz="2400" dirty="0" smtClean="0"/>
                        <a:t>13-18 years</a:t>
                      </a:r>
                      <a:endParaRPr lang="en-GB" sz="2400" b="1" dirty="0"/>
                    </a:p>
                  </a:txBody>
                  <a:tcPr/>
                </a:tc>
              </a:tr>
            </a:tbl>
          </a:graphicData>
        </a:graphic>
      </p:graphicFrame>
    </p:spTree>
    <p:extLst>
      <p:ext uri="{BB962C8B-B14F-4D97-AF65-F5344CB8AC3E}">
        <p14:creationId xmlns:p14="http://schemas.microsoft.com/office/powerpoint/2010/main" val="2791495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7144" y="457508"/>
            <a:ext cx="8697344" cy="523220"/>
          </a:xfrm>
          <a:prstGeom prst="rect">
            <a:avLst/>
          </a:prstGeom>
          <a:solidFill>
            <a:schemeClr val="accent5">
              <a:lumMod val="60000"/>
              <a:lumOff val="40000"/>
            </a:schemeClr>
          </a:solidFill>
        </p:spPr>
        <p:txBody>
          <a:bodyPr wrap="square" rtlCol="0">
            <a:spAutoFit/>
          </a:bodyPr>
          <a:lstStyle/>
          <a:p>
            <a:r>
              <a:rPr lang="en-GB" sz="2800" b="1" dirty="0" smtClean="0">
                <a:latin typeface="Arial" pitchFamily="34" charset="0"/>
                <a:cs typeface="Arial" pitchFamily="34" charset="0"/>
              </a:rPr>
              <a:t>Active versus passive immunity</a:t>
            </a:r>
            <a:endParaRPr lang="en-GB" sz="3200" b="1" dirty="0">
              <a:latin typeface="Arial" pitchFamily="34" charset="0"/>
              <a:cs typeface="Arial" pitchFamily="34" charset="0"/>
            </a:endParaRPr>
          </a:p>
        </p:txBody>
      </p:sp>
      <p:sp>
        <p:nvSpPr>
          <p:cNvPr id="6" name="TextBox 5"/>
          <p:cNvSpPr txBox="1"/>
          <p:nvPr/>
        </p:nvSpPr>
        <p:spPr>
          <a:xfrm>
            <a:off x="267144" y="1412776"/>
            <a:ext cx="8712968" cy="4493538"/>
          </a:xfrm>
          <a:prstGeom prst="rect">
            <a:avLst/>
          </a:prstGeom>
          <a:solidFill>
            <a:schemeClr val="tx2">
              <a:lumMod val="20000"/>
              <a:lumOff val="80000"/>
            </a:schemeClr>
          </a:solidFill>
        </p:spPr>
        <p:txBody>
          <a:bodyPr wrap="square" rtlCol="0">
            <a:spAutoFit/>
          </a:bodyPr>
          <a:lstStyle/>
          <a:p>
            <a:r>
              <a:rPr lang="en-GB" sz="2600" dirty="0">
                <a:latin typeface="Arial" pitchFamily="34" charset="0"/>
                <a:cs typeface="Arial" pitchFamily="34" charset="0"/>
              </a:rPr>
              <a:t>Vaccines create </a:t>
            </a:r>
            <a:r>
              <a:rPr lang="en-GB" sz="2600" b="1" dirty="0">
                <a:latin typeface="Arial" pitchFamily="34" charset="0"/>
                <a:cs typeface="Arial" pitchFamily="34" charset="0"/>
              </a:rPr>
              <a:t>active immunity</a:t>
            </a:r>
            <a:r>
              <a:rPr lang="en-GB" sz="2600" dirty="0">
                <a:latin typeface="Arial" pitchFamily="34" charset="0"/>
                <a:cs typeface="Arial" pitchFamily="34" charset="0"/>
              </a:rPr>
              <a:t>: the body creates its own antibodies</a:t>
            </a:r>
            <a:r>
              <a:rPr lang="en-GB" sz="2600" dirty="0" smtClean="0">
                <a:latin typeface="Arial" pitchFamily="34" charset="0"/>
                <a:cs typeface="Arial" pitchFamily="34" charset="0"/>
              </a:rPr>
              <a:t>.</a:t>
            </a:r>
          </a:p>
          <a:p>
            <a:endParaRPr lang="en-GB" sz="2600" dirty="0">
              <a:latin typeface="Arial" pitchFamily="34" charset="0"/>
              <a:cs typeface="Arial" pitchFamily="34" charset="0"/>
            </a:endParaRPr>
          </a:p>
          <a:p>
            <a:r>
              <a:rPr lang="en-GB" sz="2600" dirty="0">
                <a:latin typeface="Arial" pitchFamily="34" charset="0"/>
                <a:cs typeface="Arial" pitchFamily="34" charset="0"/>
              </a:rPr>
              <a:t>If a person is already sick, they can be given an injection of antibodies to help them fight the disease. This is called </a:t>
            </a:r>
            <a:r>
              <a:rPr lang="en-GB" sz="2600" b="1" dirty="0">
                <a:latin typeface="Arial" pitchFamily="34" charset="0"/>
                <a:cs typeface="Arial" pitchFamily="34" charset="0"/>
              </a:rPr>
              <a:t>passive immunity</a:t>
            </a:r>
            <a:r>
              <a:rPr lang="en-GB" sz="2600" dirty="0">
                <a:latin typeface="Arial" pitchFamily="34" charset="0"/>
                <a:cs typeface="Arial" pitchFamily="34" charset="0"/>
              </a:rPr>
              <a:t>. </a:t>
            </a:r>
            <a:r>
              <a:rPr lang="en-GB" sz="2600" dirty="0" smtClean="0">
                <a:latin typeface="Arial" pitchFamily="34" charset="0"/>
                <a:cs typeface="Arial" pitchFamily="34" charset="0"/>
              </a:rPr>
              <a:t>The protection is quick, but doesn’t last long.</a:t>
            </a:r>
          </a:p>
          <a:p>
            <a:endParaRPr lang="en-GB" sz="2600" dirty="0" smtClean="0">
              <a:latin typeface="Arial" pitchFamily="34" charset="0"/>
              <a:cs typeface="Arial" pitchFamily="34" charset="0"/>
            </a:endParaRPr>
          </a:p>
          <a:p>
            <a:r>
              <a:rPr lang="en-GB" sz="2600" dirty="0" smtClean="0">
                <a:latin typeface="Arial" pitchFamily="34" charset="0"/>
                <a:cs typeface="Arial" pitchFamily="34" charset="0"/>
              </a:rPr>
              <a:t>Passive immunity can also occur when mothers transfer antibodies to babies across the placenta and in breast milk.</a:t>
            </a:r>
          </a:p>
        </p:txBody>
      </p:sp>
    </p:spTree>
    <p:extLst>
      <p:ext uri="{BB962C8B-B14F-4D97-AF65-F5344CB8AC3E}">
        <p14:creationId xmlns:p14="http://schemas.microsoft.com/office/powerpoint/2010/main" val="1380231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5342" y="339035"/>
            <a:ext cx="8373122" cy="6186309"/>
          </a:xfrm>
          <a:prstGeom prst="rect">
            <a:avLst/>
          </a:prstGeom>
          <a:solidFill>
            <a:schemeClr val="accent2">
              <a:lumMod val="20000"/>
              <a:lumOff val="80000"/>
            </a:schemeClr>
          </a:solidFill>
        </p:spPr>
        <p:txBody>
          <a:bodyPr wrap="square" rtlCol="0">
            <a:spAutoFit/>
          </a:bodyPr>
          <a:lstStyle/>
          <a:p>
            <a:pPr>
              <a:spcAft>
                <a:spcPts val="600"/>
              </a:spcAft>
            </a:pPr>
            <a:r>
              <a:rPr lang="en-GB" sz="2800" b="1" dirty="0" smtClean="0">
                <a:latin typeface="Arial" pitchFamily="34" charset="0"/>
                <a:cs typeface="Arial" pitchFamily="34" charset="0"/>
              </a:rPr>
              <a:t>Fill in the table</a:t>
            </a: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730859506"/>
              </p:ext>
            </p:extLst>
          </p:nvPr>
        </p:nvGraphicFramePr>
        <p:xfrm>
          <a:off x="375343" y="1052732"/>
          <a:ext cx="8373121" cy="5184580"/>
        </p:xfrm>
        <a:graphic>
          <a:graphicData uri="http://schemas.openxmlformats.org/drawingml/2006/table">
            <a:tbl>
              <a:tblPr firstRow="1" bandRow="1">
                <a:tableStyleId>{10A1B5D5-9B99-4C35-A422-299274C87663}</a:tableStyleId>
              </a:tblPr>
              <a:tblGrid>
                <a:gridCol w="2468465"/>
                <a:gridCol w="2952328"/>
                <a:gridCol w="2952328"/>
              </a:tblGrid>
              <a:tr h="1036916">
                <a:tc>
                  <a:txBody>
                    <a:bodyPr/>
                    <a:lstStyle/>
                    <a:p>
                      <a:pPr algn="ctr">
                        <a:lnSpc>
                          <a:spcPct val="115000"/>
                        </a:lnSpc>
                        <a:spcAft>
                          <a:spcPts val="0"/>
                        </a:spcAft>
                      </a:pPr>
                      <a:r>
                        <a:rPr lang="en-GB" sz="2400" dirty="0">
                          <a:effectLst/>
                        </a:rPr>
                        <a:t> </a:t>
                      </a:r>
                      <a:endParaRPr lang="en-GB" sz="2400" dirty="0">
                        <a:effectLst/>
                        <a:latin typeface="+mj-lt"/>
                        <a:ea typeface="Calibri"/>
                        <a:cs typeface="Times New Roman"/>
                      </a:endParaRPr>
                    </a:p>
                  </a:txBody>
                  <a:tcPr marL="68580" marR="68580" marT="0" marB="0" anchor="ctr"/>
                </a:tc>
                <a:tc>
                  <a:txBody>
                    <a:bodyPr/>
                    <a:lstStyle/>
                    <a:p>
                      <a:pPr algn="ctr">
                        <a:lnSpc>
                          <a:spcPct val="115000"/>
                        </a:lnSpc>
                        <a:spcAft>
                          <a:spcPts val="1000"/>
                        </a:spcAft>
                      </a:pPr>
                      <a:r>
                        <a:rPr lang="en-GB" sz="2400" dirty="0">
                          <a:effectLst/>
                        </a:rPr>
                        <a:t>Active immunity</a:t>
                      </a:r>
                      <a:endParaRPr lang="en-GB" sz="2400" dirty="0">
                        <a:effectLst/>
                        <a:latin typeface="+mj-lt"/>
                        <a:ea typeface="Calibri"/>
                        <a:cs typeface="Times New Roman"/>
                      </a:endParaRPr>
                    </a:p>
                  </a:txBody>
                  <a:tcPr marL="68580" marR="68580" marT="0" marB="0" anchor="ctr"/>
                </a:tc>
                <a:tc>
                  <a:txBody>
                    <a:bodyPr/>
                    <a:lstStyle/>
                    <a:p>
                      <a:pPr algn="ctr">
                        <a:lnSpc>
                          <a:spcPct val="115000"/>
                        </a:lnSpc>
                        <a:spcAft>
                          <a:spcPts val="1000"/>
                        </a:spcAft>
                      </a:pPr>
                      <a:r>
                        <a:rPr lang="en-GB" sz="2400">
                          <a:effectLst/>
                        </a:rPr>
                        <a:t>Passive immunity</a:t>
                      </a:r>
                      <a:endParaRPr lang="en-GB" sz="2400">
                        <a:effectLst/>
                        <a:latin typeface="+mj-lt"/>
                        <a:ea typeface="Calibri"/>
                        <a:cs typeface="Times New Roman"/>
                      </a:endParaRPr>
                    </a:p>
                  </a:txBody>
                  <a:tcPr marL="68580" marR="68580" marT="0" marB="0" anchor="ctr"/>
                </a:tc>
              </a:tr>
              <a:tr h="1036916">
                <a:tc>
                  <a:txBody>
                    <a:bodyPr/>
                    <a:lstStyle/>
                    <a:p>
                      <a:pPr algn="ctr">
                        <a:lnSpc>
                          <a:spcPct val="115000"/>
                        </a:lnSpc>
                        <a:spcAft>
                          <a:spcPts val="0"/>
                        </a:spcAft>
                      </a:pPr>
                      <a:r>
                        <a:rPr lang="en-GB" sz="2400">
                          <a:effectLst/>
                        </a:rPr>
                        <a:t>Who produces the antibodies?</a:t>
                      </a:r>
                      <a:endParaRPr lang="en-GB" sz="2400">
                        <a:effectLst/>
                        <a:latin typeface="+mj-lt"/>
                        <a:ea typeface="Calibri"/>
                        <a:cs typeface="Times New Roman"/>
                      </a:endParaRPr>
                    </a:p>
                  </a:txBody>
                  <a:tcPr marL="68580" marR="68580" marT="0" marB="0" anchor="ctr"/>
                </a:tc>
                <a:tc>
                  <a:txBody>
                    <a:bodyPr/>
                    <a:lstStyle/>
                    <a:p>
                      <a:pPr algn="ctr"/>
                      <a:endParaRPr lang="en-GB" sz="2400" dirty="0">
                        <a:effectLst/>
                        <a:latin typeface="+mj-lt"/>
                      </a:endParaRPr>
                    </a:p>
                  </a:txBody>
                  <a:tcPr marL="68580" marR="68580" marT="0" marB="0" anchor="ctr"/>
                </a:tc>
                <a:tc>
                  <a:txBody>
                    <a:bodyPr/>
                    <a:lstStyle/>
                    <a:p>
                      <a:pPr algn="ctr"/>
                      <a:endParaRPr lang="en-GB" sz="2400">
                        <a:effectLst/>
                        <a:latin typeface="+mj-lt"/>
                      </a:endParaRPr>
                    </a:p>
                  </a:txBody>
                  <a:tcPr marL="68580" marR="68580" marT="0" marB="0" anchor="ctr"/>
                </a:tc>
              </a:tr>
              <a:tr h="1036916">
                <a:tc>
                  <a:txBody>
                    <a:bodyPr/>
                    <a:lstStyle/>
                    <a:p>
                      <a:pPr algn="ctr">
                        <a:lnSpc>
                          <a:spcPct val="115000"/>
                        </a:lnSpc>
                        <a:spcAft>
                          <a:spcPts val="0"/>
                        </a:spcAft>
                      </a:pPr>
                      <a:r>
                        <a:rPr lang="en-GB" sz="2400" dirty="0">
                          <a:effectLst/>
                        </a:rPr>
                        <a:t>How quickly </a:t>
                      </a:r>
                      <a:r>
                        <a:rPr lang="en-GB" sz="2400" dirty="0" smtClean="0">
                          <a:effectLst/>
                        </a:rPr>
                        <a:t>does</a:t>
                      </a:r>
                      <a:r>
                        <a:rPr lang="en-GB" sz="2400" baseline="0" dirty="0" smtClean="0">
                          <a:effectLst/>
                        </a:rPr>
                        <a:t> it </a:t>
                      </a:r>
                      <a:r>
                        <a:rPr lang="en-GB" sz="2400" dirty="0" smtClean="0">
                          <a:effectLst/>
                        </a:rPr>
                        <a:t>work</a:t>
                      </a:r>
                      <a:r>
                        <a:rPr lang="en-GB" sz="2400" dirty="0">
                          <a:effectLst/>
                        </a:rPr>
                        <a:t>?</a:t>
                      </a:r>
                      <a:endParaRPr lang="en-GB" sz="2400" dirty="0">
                        <a:effectLst/>
                        <a:latin typeface="+mj-lt"/>
                        <a:ea typeface="Calibri"/>
                        <a:cs typeface="Times New Roman"/>
                      </a:endParaRPr>
                    </a:p>
                  </a:txBody>
                  <a:tcPr marL="68580" marR="68580" marT="0" marB="0" anchor="ctr"/>
                </a:tc>
                <a:tc>
                  <a:txBody>
                    <a:bodyPr/>
                    <a:lstStyle/>
                    <a:p>
                      <a:pPr algn="ctr"/>
                      <a:endParaRPr lang="en-GB" sz="2400" dirty="0">
                        <a:effectLst/>
                        <a:latin typeface="+mj-lt"/>
                      </a:endParaRPr>
                    </a:p>
                  </a:txBody>
                  <a:tcPr marL="68580" marR="68580" marT="0" marB="0" anchor="ctr"/>
                </a:tc>
                <a:tc>
                  <a:txBody>
                    <a:bodyPr/>
                    <a:lstStyle/>
                    <a:p>
                      <a:pPr algn="ctr"/>
                      <a:endParaRPr lang="en-GB" sz="2400">
                        <a:effectLst/>
                        <a:latin typeface="+mj-lt"/>
                      </a:endParaRPr>
                    </a:p>
                  </a:txBody>
                  <a:tcPr marL="68580" marR="68580" marT="0" marB="0" anchor="ctr"/>
                </a:tc>
              </a:tr>
              <a:tr h="1036916">
                <a:tc>
                  <a:txBody>
                    <a:bodyPr/>
                    <a:lstStyle/>
                    <a:p>
                      <a:pPr algn="ctr">
                        <a:lnSpc>
                          <a:spcPct val="115000"/>
                        </a:lnSpc>
                        <a:spcAft>
                          <a:spcPts val="0"/>
                        </a:spcAft>
                      </a:pPr>
                      <a:r>
                        <a:rPr lang="en-GB" sz="2400" dirty="0">
                          <a:effectLst/>
                        </a:rPr>
                        <a:t>How long </a:t>
                      </a:r>
                      <a:r>
                        <a:rPr lang="en-GB" sz="2400" dirty="0" smtClean="0">
                          <a:effectLst/>
                        </a:rPr>
                        <a:t>does it last </a:t>
                      </a:r>
                      <a:r>
                        <a:rPr lang="en-GB" sz="2400" dirty="0">
                          <a:effectLst/>
                        </a:rPr>
                        <a:t>for?</a:t>
                      </a:r>
                      <a:endParaRPr lang="en-GB" sz="2400" dirty="0">
                        <a:effectLst/>
                        <a:latin typeface="+mj-lt"/>
                        <a:ea typeface="Calibri"/>
                        <a:cs typeface="Times New Roman"/>
                      </a:endParaRPr>
                    </a:p>
                  </a:txBody>
                  <a:tcPr marL="68580" marR="68580" marT="0" marB="0" anchor="ctr"/>
                </a:tc>
                <a:tc>
                  <a:txBody>
                    <a:bodyPr/>
                    <a:lstStyle/>
                    <a:p>
                      <a:pPr algn="ctr"/>
                      <a:endParaRPr lang="en-GB" sz="2400" dirty="0">
                        <a:effectLst/>
                        <a:latin typeface="+mj-lt"/>
                      </a:endParaRPr>
                    </a:p>
                  </a:txBody>
                  <a:tcPr marL="68580" marR="68580" marT="0" marB="0" anchor="ctr"/>
                </a:tc>
                <a:tc>
                  <a:txBody>
                    <a:bodyPr/>
                    <a:lstStyle/>
                    <a:p>
                      <a:pPr algn="ctr"/>
                      <a:endParaRPr lang="en-GB" sz="2400" dirty="0">
                        <a:effectLst/>
                        <a:latin typeface="+mj-lt"/>
                      </a:endParaRPr>
                    </a:p>
                  </a:txBody>
                  <a:tcPr marL="68580" marR="68580" marT="0" marB="0" anchor="ctr"/>
                </a:tc>
              </a:tr>
              <a:tr h="1036916">
                <a:tc>
                  <a:txBody>
                    <a:bodyPr/>
                    <a:lstStyle/>
                    <a:p>
                      <a:pPr algn="ctr">
                        <a:lnSpc>
                          <a:spcPct val="115000"/>
                        </a:lnSpc>
                        <a:spcAft>
                          <a:spcPts val="0"/>
                        </a:spcAft>
                      </a:pPr>
                      <a:r>
                        <a:rPr lang="en-GB" sz="2400" dirty="0">
                          <a:effectLst/>
                        </a:rPr>
                        <a:t>When might </a:t>
                      </a:r>
                      <a:r>
                        <a:rPr lang="en-GB" sz="2400" dirty="0" smtClean="0">
                          <a:effectLst/>
                        </a:rPr>
                        <a:t>it </a:t>
                      </a:r>
                      <a:r>
                        <a:rPr lang="en-GB" sz="2400" dirty="0">
                          <a:effectLst/>
                        </a:rPr>
                        <a:t>occur?</a:t>
                      </a:r>
                      <a:endParaRPr lang="en-GB" sz="2400" dirty="0">
                        <a:effectLst/>
                        <a:latin typeface="+mj-lt"/>
                        <a:ea typeface="Calibri"/>
                        <a:cs typeface="Times New Roman"/>
                      </a:endParaRPr>
                    </a:p>
                  </a:txBody>
                  <a:tcPr marL="68580" marR="68580" marT="0" marB="0" anchor="ctr"/>
                </a:tc>
                <a:tc>
                  <a:txBody>
                    <a:bodyPr/>
                    <a:lstStyle/>
                    <a:p>
                      <a:pPr algn="ctr"/>
                      <a:endParaRPr lang="en-GB" sz="2400" dirty="0">
                        <a:effectLst/>
                        <a:latin typeface="+mj-lt"/>
                      </a:endParaRPr>
                    </a:p>
                  </a:txBody>
                  <a:tcPr marL="68580" marR="68580" marT="0" marB="0" anchor="ctr"/>
                </a:tc>
                <a:tc>
                  <a:txBody>
                    <a:bodyPr/>
                    <a:lstStyle/>
                    <a:p>
                      <a:pPr algn="ctr"/>
                      <a:endParaRPr lang="en-GB" sz="2400" dirty="0">
                        <a:effectLst/>
                        <a:latin typeface="+mj-lt"/>
                      </a:endParaRPr>
                    </a:p>
                  </a:txBody>
                  <a:tcPr marL="68580" marR="68580" marT="0" marB="0" anchor="ctr"/>
                </a:tc>
              </a:tr>
            </a:tbl>
          </a:graphicData>
        </a:graphic>
      </p:graphicFrame>
    </p:spTree>
    <p:extLst>
      <p:ext uri="{BB962C8B-B14F-4D97-AF65-F5344CB8AC3E}">
        <p14:creationId xmlns:p14="http://schemas.microsoft.com/office/powerpoint/2010/main" val="225108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5342" y="339035"/>
            <a:ext cx="8373122" cy="6186309"/>
          </a:xfrm>
          <a:prstGeom prst="rect">
            <a:avLst/>
          </a:prstGeom>
          <a:solidFill>
            <a:schemeClr val="accent2">
              <a:lumMod val="20000"/>
              <a:lumOff val="80000"/>
            </a:schemeClr>
          </a:solidFill>
        </p:spPr>
        <p:txBody>
          <a:bodyPr wrap="square" rtlCol="0">
            <a:spAutoFit/>
          </a:bodyPr>
          <a:lstStyle/>
          <a:p>
            <a:pPr>
              <a:spcAft>
                <a:spcPts val="600"/>
              </a:spcAft>
            </a:pPr>
            <a:r>
              <a:rPr lang="en-GB" sz="2800" b="1" dirty="0" smtClean="0">
                <a:latin typeface="Arial" pitchFamily="34" charset="0"/>
                <a:cs typeface="Arial" pitchFamily="34" charset="0"/>
              </a:rPr>
              <a:t>Fill in the table</a:t>
            </a: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951184249"/>
              </p:ext>
            </p:extLst>
          </p:nvPr>
        </p:nvGraphicFramePr>
        <p:xfrm>
          <a:off x="375343" y="1052732"/>
          <a:ext cx="8373121" cy="5244944"/>
        </p:xfrm>
        <a:graphic>
          <a:graphicData uri="http://schemas.openxmlformats.org/drawingml/2006/table">
            <a:tbl>
              <a:tblPr firstRow="1" bandRow="1">
                <a:tableStyleId>{10A1B5D5-9B99-4C35-A422-299274C87663}</a:tableStyleId>
              </a:tblPr>
              <a:tblGrid>
                <a:gridCol w="2468465"/>
                <a:gridCol w="2952328"/>
                <a:gridCol w="2952328"/>
              </a:tblGrid>
              <a:tr h="1036916">
                <a:tc>
                  <a:txBody>
                    <a:bodyPr/>
                    <a:lstStyle/>
                    <a:p>
                      <a:pPr algn="ctr">
                        <a:lnSpc>
                          <a:spcPct val="115000"/>
                        </a:lnSpc>
                        <a:spcAft>
                          <a:spcPts val="0"/>
                        </a:spcAft>
                      </a:pPr>
                      <a:r>
                        <a:rPr lang="en-GB" sz="2400" dirty="0">
                          <a:effectLst/>
                        </a:rPr>
                        <a:t> </a:t>
                      </a:r>
                      <a:endParaRPr lang="en-GB" sz="2400" dirty="0">
                        <a:effectLst/>
                        <a:latin typeface="+mj-lt"/>
                        <a:ea typeface="Calibri"/>
                        <a:cs typeface="Times New Roman"/>
                      </a:endParaRPr>
                    </a:p>
                  </a:txBody>
                  <a:tcPr marL="68580" marR="68580" marT="0" marB="0" anchor="ctr"/>
                </a:tc>
                <a:tc>
                  <a:txBody>
                    <a:bodyPr/>
                    <a:lstStyle/>
                    <a:p>
                      <a:pPr algn="ctr">
                        <a:lnSpc>
                          <a:spcPct val="115000"/>
                        </a:lnSpc>
                        <a:spcAft>
                          <a:spcPts val="1000"/>
                        </a:spcAft>
                      </a:pPr>
                      <a:r>
                        <a:rPr lang="en-GB" sz="2400" dirty="0">
                          <a:effectLst/>
                        </a:rPr>
                        <a:t>Active immunity</a:t>
                      </a:r>
                      <a:endParaRPr lang="en-GB" sz="2400" dirty="0">
                        <a:effectLst/>
                        <a:latin typeface="+mj-lt"/>
                        <a:ea typeface="Calibri"/>
                        <a:cs typeface="Times New Roman"/>
                      </a:endParaRPr>
                    </a:p>
                  </a:txBody>
                  <a:tcPr marL="68580" marR="68580" marT="0" marB="0" anchor="ctr"/>
                </a:tc>
                <a:tc>
                  <a:txBody>
                    <a:bodyPr/>
                    <a:lstStyle/>
                    <a:p>
                      <a:pPr algn="ctr">
                        <a:lnSpc>
                          <a:spcPct val="115000"/>
                        </a:lnSpc>
                        <a:spcAft>
                          <a:spcPts val="1000"/>
                        </a:spcAft>
                      </a:pPr>
                      <a:r>
                        <a:rPr lang="en-GB" sz="2400">
                          <a:effectLst/>
                        </a:rPr>
                        <a:t>Passive immunity</a:t>
                      </a:r>
                      <a:endParaRPr lang="en-GB" sz="2400">
                        <a:effectLst/>
                        <a:latin typeface="+mj-lt"/>
                        <a:ea typeface="Calibri"/>
                        <a:cs typeface="Times New Roman"/>
                      </a:endParaRPr>
                    </a:p>
                  </a:txBody>
                  <a:tcPr marL="68580" marR="68580" marT="0" marB="0" anchor="ctr"/>
                </a:tc>
              </a:tr>
              <a:tr h="1036916">
                <a:tc>
                  <a:txBody>
                    <a:bodyPr/>
                    <a:lstStyle/>
                    <a:p>
                      <a:pPr algn="ctr">
                        <a:lnSpc>
                          <a:spcPct val="115000"/>
                        </a:lnSpc>
                        <a:spcAft>
                          <a:spcPts val="0"/>
                        </a:spcAft>
                      </a:pPr>
                      <a:r>
                        <a:rPr lang="en-GB" sz="2400">
                          <a:effectLst/>
                        </a:rPr>
                        <a:t>Who produces the antibodies?</a:t>
                      </a:r>
                      <a:endParaRPr lang="en-GB" sz="2400">
                        <a:effectLst/>
                        <a:latin typeface="+mj-lt"/>
                        <a:ea typeface="Calibri"/>
                        <a:cs typeface="Times New Roman"/>
                      </a:endParaRPr>
                    </a:p>
                  </a:txBody>
                  <a:tcPr marL="68580" marR="68580" marT="0" marB="0" anchor="ctr"/>
                </a:tc>
                <a:tc>
                  <a:txBody>
                    <a:bodyPr/>
                    <a:lstStyle/>
                    <a:p>
                      <a:pPr algn="ctr"/>
                      <a:r>
                        <a:rPr lang="en-GB" sz="2400" dirty="0" smtClean="0">
                          <a:effectLst/>
                          <a:latin typeface="+mj-lt"/>
                        </a:rPr>
                        <a:t>The infected person</a:t>
                      </a:r>
                      <a:endParaRPr lang="en-GB" sz="2400" dirty="0">
                        <a:effectLst/>
                        <a:latin typeface="+mj-lt"/>
                      </a:endParaRPr>
                    </a:p>
                  </a:txBody>
                  <a:tcPr marL="68580" marR="68580" marT="0" marB="0" anchor="ctr"/>
                </a:tc>
                <a:tc>
                  <a:txBody>
                    <a:bodyPr/>
                    <a:lstStyle/>
                    <a:p>
                      <a:pPr algn="ctr"/>
                      <a:r>
                        <a:rPr lang="en-GB" sz="2400" dirty="0" smtClean="0">
                          <a:effectLst/>
                          <a:latin typeface="+mj-lt"/>
                        </a:rPr>
                        <a:t>A different</a:t>
                      </a:r>
                      <a:r>
                        <a:rPr lang="en-GB" sz="2400" baseline="0" dirty="0" smtClean="0">
                          <a:effectLst/>
                          <a:latin typeface="+mj-lt"/>
                        </a:rPr>
                        <a:t> person or an animal</a:t>
                      </a:r>
                      <a:endParaRPr lang="en-GB" sz="2400" dirty="0">
                        <a:effectLst/>
                        <a:latin typeface="+mj-lt"/>
                      </a:endParaRPr>
                    </a:p>
                  </a:txBody>
                  <a:tcPr marL="68580" marR="68580" marT="0" marB="0" anchor="ctr"/>
                </a:tc>
              </a:tr>
              <a:tr h="1036916">
                <a:tc>
                  <a:txBody>
                    <a:bodyPr/>
                    <a:lstStyle/>
                    <a:p>
                      <a:pPr algn="ctr">
                        <a:lnSpc>
                          <a:spcPct val="115000"/>
                        </a:lnSpc>
                        <a:spcAft>
                          <a:spcPts val="0"/>
                        </a:spcAft>
                      </a:pPr>
                      <a:r>
                        <a:rPr lang="en-GB" sz="2400" dirty="0">
                          <a:effectLst/>
                        </a:rPr>
                        <a:t>How quickly </a:t>
                      </a:r>
                      <a:r>
                        <a:rPr lang="en-GB" sz="2400" dirty="0" smtClean="0">
                          <a:effectLst/>
                        </a:rPr>
                        <a:t>does</a:t>
                      </a:r>
                      <a:r>
                        <a:rPr lang="en-GB" sz="2400" baseline="0" dirty="0" smtClean="0">
                          <a:effectLst/>
                        </a:rPr>
                        <a:t> it </a:t>
                      </a:r>
                      <a:r>
                        <a:rPr lang="en-GB" sz="2400" dirty="0" smtClean="0">
                          <a:effectLst/>
                        </a:rPr>
                        <a:t>work</a:t>
                      </a:r>
                      <a:r>
                        <a:rPr lang="en-GB" sz="2400" dirty="0">
                          <a:effectLst/>
                        </a:rPr>
                        <a:t>?</a:t>
                      </a:r>
                      <a:endParaRPr lang="en-GB" sz="2400" dirty="0">
                        <a:effectLst/>
                        <a:latin typeface="+mj-lt"/>
                        <a:ea typeface="Calibri"/>
                        <a:cs typeface="Times New Roman"/>
                      </a:endParaRPr>
                    </a:p>
                  </a:txBody>
                  <a:tcPr marL="68580" marR="68580" marT="0" marB="0" anchor="ctr"/>
                </a:tc>
                <a:tc>
                  <a:txBody>
                    <a:bodyPr/>
                    <a:lstStyle/>
                    <a:p>
                      <a:pPr algn="ctr"/>
                      <a:r>
                        <a:rPr lang="en-GB" sz="2400" dirty="0" smtClean="0">
                          <a:effectLst/>
                          <a:latin typeface="+mj-lt"/>
                        </a:rPr>
                        <a:t>Slowly</a:t>
                      </a:r>
                      <a:endParaRPr lang="en-GB" sz="2400" dirty="0">
                        <a:effectLst/>
                        <a:latin typeface="+mj-lt"/>
                      </a:endParaRPr>
                    </a:p>
                  </a:txBody>
                  <a:tcPr marL="68580" marR="68580" marT="0" marB="0" anchor="ctr"/>
                </a:tc>
                <a:tc>
                  <a:txBody>
                    <a:bodyPr/>
                    <a:lstStyle/>
                    <a:p>
                      <a:pPr algn="ctr"/>
                      <a:r>
                        <a:rPr lang="en-GB" sz="2400" dirty="0" smtClean="0">
                          <a:effectLst/>
                          <a:latin typeface="+mj-lt"/>
                        </a:rPr>
                        <a:t>Quickly</a:t>
                      </a:r>
                      <a:endParaRPr lang="en-GB" sz="2400" dirty="0">
                        <a:effectLst/>
                        <a:latin typeface="+mj-lt"/>
                      </a:endParaRPr>
                    </a:p>
                  </a:txBody>
                  <a:tcPr marL="68580" marR="68580" marT="0" marB="0" anchor="ctr"/>
                </a:tc>
              </a:tr>
              <a:tr h="1036916">
                <a:tc>
                  <a:txBody>
                    <a:bodyPr/>
                    <a:lstStyle/>
                    <a:p>
                      <a:pPr algn="ctr">
                        <a:lnSpc>
                          <a:spcPct val="115000"/>
                        </a:lnSpc>
                        <a:spcAft>
                          <a:spcPts val="0"/>
                        </a:spcAft>
                      </a:pPr>
                      <a:r>
                        <a:rPr lang="en-GB" sz="2400" dirty="0">
                          <a:effectLst/>
                        </a:rPr>
                        <a:t>How long </a:t>
                      </a:r>
                      <a:r>
                        <a:rPr lang="en-GB" sz="2400" dirty="0" smtClean="0">
                          <a:effectLst/>
                        </a:rPr>
                        <a:t>does it last </a:t>
                      </a:r>
                      <a:r>
                        <a:rPr lang="en-GB" sz="2400" dirty="0">
                          <a:effectLst/>
                        </a:rPr>
                        <a:t>for?</a:t>
                      </a:r>
                      <a:endParaRPr lang="en-GB" sz="2400" dirty="0">
                        <a:effectLst/>
                        <a:latin typeface="+mj-lt"/>
                        <a:ea typeface="Calibri"/>
                        <a:cs typeface="Times New Roman"/>
                      </a:endParaRPr>
                    </a:p>
                  </a:txBody>
                  <a:tcPr marL="68580" marR="68580" marT="0" marB="0" anchor="ctr"/>
                </a:tc>
                <a:tc>
                  <a:txBody>
                    <a:bodyPr/>
                    <a:lstStyle/>
                    <a:p>
                      <a:pPr algn="ctr"/>
                      <a:r>
                        <a:rPr lang="en-GB" sz="2400" dirty="0" smtClean="0">
                          <a:effectLst/>
                          <a:latin typeface="+mj-lt"/>
                        </a:rPr>
                        <a:t>Long</a:t>
                      </a:r>
                      <a:r>
                        <a:rPr lang="en-GB" sz="2400" baseline="0" dirty="0" smtClean="0">
                          <a:effectLst/>
                          <a:latin typeface="+mj-lt"/>
                        </a:rPr>
                        <a:t> time</a:t>
                      </a:r>
                      <a:endParaRPr lang="en-GB" sz="2400" dirty="0">
                        <a:effectLst/>
                        <a:latin typeface="+mj-lt"/>
                      </a:endParaRPr>
                    </a:p>
                  </a:txBody>
                  <a:tcPr marL="68580" marR="68580" marT="0" marB="0" anchor="ctr"/>
                </a:tc>
                <a:tc>
                  <a:txBody>
                    <a:bodyPr/>
                    <a:lstStyle/>
                    <a:p>
                      <a:pPr algn="ctr"/>
                      <a:r>
                        <a:rPr lang="en-GB" sz="2400" dirty="0" smtClean="0">
                          <a:effectLst/>
                          <a:latin typeface="+mj-lt"/>
                        </a:rPr>
                        <a:t>Short time</a:t>
                      </a:r>
                      <a:endParaRPr lang="en-GB" sz="2400" dirty="0">
                        <a:effectLst/>
                        <a:latin typeface="+mj-lt"/>
                      </a:endParaRPr>
                    </a:p>
                  </a:txBody>
                  <a:tcPr marL="68580" marR="68580" marT="0" marB="0" anchor="ctr"/>
                </a:tc>
              </a:tr>
              <a:tr h="1036916">
                <a:tc>
                  <a:txBody>
                    <a:bodyPr/>
                    <a:lstStyle/>
                    <a:p>
                      <a:pPr algn="ctr">
                        <a:lnSpc>
                          <a:spcPct val="115000"/>
                        </a:lnSpc>
                        <a:spcAft>
                          <a:spcPts val="0"/>
                        </a:spcAft>
                      </a:pPr>
                      <a:r>
                        <a:rPr lang="en-GB" sz="2400" dirty="0">
                          <a:effectLst/>
                        </a:rPr>
                        <a:t>When </a:t>
                      </a:r>
                      <a:r>
                        <a:rPr lang="en-GB" sz="2400" dirty="0" smtClean="0">
                          <a:effectLst/>
                        </a:rPr>
                        <a:t>might it </a:t>
                      </a:r>
                      <a:r>
                        <a:rPr lang="en-GB" sz="2400" dirty="0">
                          <a:effectLst/>
                        </a:rPr>
                        <a:t>occur?</a:t>
                      </a:r>
                      <a:endParaRPr lang="en-GB" sz="2400" dirty="0">
                        <a:effectLst/>
                        <a:latin typeface="+mj-lt"/>
                        <a:ea typeface="Calibri"/>
                        <a:cs typeface="Times New Roman"/>
                      </a:endParaRPr>
                    </a:p>
                  </a:txBody>
                  <a:tcPr marL="68580" marR="68580" marT="0" marB="0" anchor="ctr"/>
                </a:tc>
                <a:tc>
                  <a:txBody>
                    <a:bodyPr/>
                    <a:lstStyle/>
                    <a:p>
                      <a:pPr algn="ctr"/>
                      <a:r>
                        <a:rPr lang="en-GB" sz="2400" dirty="0" smtClean="0">
                          <a:effectLst/>
                          <a:latin typeface="+mj-lt"/>
                        </a:rPr>
                        <a:t>After illness or vaccination</a:t>
                      </a:r>
                      <a:endParaRPr lang="en-GB" sz="2400" dirty="0">
                        <a:effectLst/>
                        <a:latin typeface="+mj-lt"/>
                      </a:endParaRPr>
                    </a:p>
                  </a:txBody>
                  <a:tcPr marL="68580" marR="68580" marT="0" marB="0" anchor="ctr"/>
                </a:tc>
                <a:tc>
                  <a:txBody>
                    <a:bodyPr/>
                    <a:lstStyle/>
                    <a:p>
                      <a:pPr algn="ctr"/>
                      <a:r>
                        <a:rPr lang="en-GB" sz="2400" dirty="0" smtClean="0">
                          <a:effectLst/>
                          <a:latin typeface="+mj-lt"/>
                        </a:rPr>
                        <a:t>When</a:t>
                      </a:r>
                      <a:r>
                        <a:rPr lang="en-GB" sz="2400" baseline="0" dirty="0" smtClean="0">
                          <a:effectLst/>
                          <a:latin typeface="+mj-lt"/>
                        </a:rPr>
                        <a:t> a baby receives antibodies from its mother</a:t>
                      </a:r>
                      <a:endParaRPr lang="en-GB" sz="2400" dirty="0">
                        <a:effectLst/>
                        <a:latin typeface="+mj-lt"/>
                      </a:endParaRPr>
                    </a:p>
                  </a:txBody>
                  <a:tcPr marL="68580" marR="68580" marT="0" marB="0" anchor="ctr"/>
                </a:tc>
              </a:tr>
            </a:tbl>
          </a:graphicData>
        </a:graphic>
      </p:graphicFrame>
    </p:spTree>
    <p:extLst>
      <p:ext uri="{BB962C8B-B14F-4D97-AF65-F5344CB8AC3E}">
        <p14:creationId xmlns:p14="http://schemas.microsoft.com/office/powerpoint/2010/main" val="1030532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75342" y="339035"/>
            <a:ext cx="8373122" cy="1461939"/>
          </a:xfrm>
          <a:prstGeom prst="rect">
            <a:avLst/>
          </a:prstGeom>
          <a:solidFill>
            <a:schemeClr val="accent2">
              <a:lumMod val="20000"/>
              <a:lumOff val="80000"/>
            </a:schemeClr>
          </a:solidFill>
        </p:spPr>
        <p:txBody>
          <a:bodyPr wrap="square" rtlCol="0">
            <a:spAutoFit/>
          </a:bodyPr>
          <a:lstStyle/>
          <a:p>
            <a:pPr>
              <a:spcAft>
                <a:spcPts val="600"/>
              </a:spcAft>
            </a:pPr>
            <a:r>
              <a:rPr lang="en-GB" sz="2800" b="1" dirty="0" smtClean="0">
                <a:latin typeface="Arial" pitchFamily="34" charset="0"/>
                <a:cs typeface="Arial" pitchFamily="34" charset="0"/>
              </a:rPr>
              <a:t>Think. Pair. Share.</a:t>
            </a:r>
          </a:p>
          <a:p>
            <a:pPr>
              <a:spcAft>
                <a:spcPts val="600"/>
              </a:spcAft>
            </a:pPr>
            <a:r>
              <a:rPr lang="en-GB" sz="2800" dirty="0" smtClean="0">
                <a:latin typeface="Arial" pitchFamily="34" charset="0"/>
                <a:cs typeface="Arial" pitchFamily="34" charset="0"/>
              </a:rPr>
              <a:t>What would happen if we stopped vaccinating people against disease?</a:t>
            </a:r>
          </a:p>
        </p:txBody>
      </p:sp>
      <p:pic>
        <p:nvPicPr>
          <p:cNvPr id="3074" name="Picture 2" descr="C:\Users\eharley\Downloads\Vaccin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4891" y="1977064"/>
            <a:ext cx="6694024" cy="4523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2924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6456" y="903486"/>
            <a:ext cx="8693885" cy="5693866"/>
          </a:xfrm>
          <a:prstGeom prst="rect">
            <a:avLst/>
          </a:prstGeom>
          <a:solidFill>
            <a:schemeClr val="tx2">
              <a:lumMod val="20000"/>
              <a:lumOff val="80000"/>
            </a:schemeClr>
          </a:solidFill>
        </p:spPr>
        <p:txBody>
          <a:bodyPr wrap="square" rtlCol="0">
            <a:spAutoFit/>
          </a:bodyPr>
          <a:lstStyle/>
          <a:p>
            <a:r>
              <a:rPr lang="en-GB" sz="2600" dirty="0" smtClean="0">
                <a:latin typeface="Arial" pitchFamily="34" charset="0"/>
                <a:cs typeface="Arial" pitchFamily="34" charset="0"/>
              </a:rPr>
              <a:t>Since 1991 children have been given two doses of the </a:t>
            </a:r>
            <a:r>
              <a:rPr lang="en-GB" sz="2600" b="1" dirty="0" smtClean="0">
                <a:latin typeface="Arial" pitchFamily="34" charset="0"/>
                <a:cs typeface="Arial" pitchFamily="34" charset="0"/>
              </a:rPr>
              <a:t>MMR vaccine</a:t>
            </a:r>
            <a:r>
              <a:rPr lang="en-GB" sz="2600" dirty="0" smtClean="0">
                <a:latin typeface="Arial" pitchFamily="34" charset="0"/>
                <a:cs typeface="Arial" pitchFamily="34" charset="0"/>
              </a:rPr>
              <a:t>, to give them the most effective protection against </a:t>
            </a:r>
            <a:r>
              <a:rPr lang="en-GB" sz="2600" b="1" dirty="0" smtClean="0">
                <a:latin typeface="Arial" pitchFamily="34" charset="0"/>
                <a:cs typeface="Arial" pitchFamily="34" charset="0"/>
              </a:rPr>
              <a:t>measles</a:t>
            </a:r>
            <a:r>
              <a:rPr lang="en-GB" sz="2600" dirty="0" smtClean="0">
                <a:latin typeface="Arial" pitchFamily="34" charset="0"/>
                <a:cs typeface="Arial" pitchFamily="34" charset="0"/>
              </a:rPr>
              <a:t>, </a:t>
            </a:r>
            <a:r>
              <a:rPr lang="en-GB" sz="2600" b="1" dirty="0" smtClean="0">
                <a:latin typeface="Arial" pitchFamily="34" charset="0"/>
                <a:cs typeface="Arial" pitchFamily="34" charset="0"/>
              </a:rPr>
              <a:t>mumps</a:t>
            </a:r>
            <a:r>
              <a:rPr lang="en-GB" sz="2600" dirty="0" smtClean="0">
                <a:latin typeface="Arial" pitchFamily="34" charset="0"/>
                <a:cs typeface="Arial" pitchFamily="34" charset="0"/>
              </a:rPr>
              <a:t>, and </a:t>
            </a:r>
            <a:r>
              <a:rPr lang="en-GB" sz="2600" b="1" dirty="0" smtClean="0">
                <a:latin typeface="Arial" pitchFamily="34" charset="0"/>
                <a:cs typeface="Arial" pitchFamily="34" charset="0"/>
              </a:rPr>
              <a:t>rubella</a:t>
            </a:r>
            <a:r>
              <a:rPr lang="en-GB" sz="2600" dirty="0" smtClean="0">
                <a:latin typeface="Arial" pitchFamily="34" charset="0"/>
                <a:cs typeface="Arial" pitchFamily="34" charset="0"/>
              </a:rPr>
              <a:t>. However, in the 1980s most children were only vaccinated once, leading to a </a:t>
            </a:r>
            <a:r>
              <a:rPr lang="en-GB" sz="2600" b="1" dirty="0" smtClean="0">
                <a:latin typeface="Arial" pitchFamily="34" charset="0"/>
                <a:cs typeface="Arial" pitchFamily="34" charset="0"/>
              </a:rPr>
              <a:t>mumps epidemic</a:t>
            </a:r>
            <a:r>
              <a:rPr lang="en-GB" sz="2600" dirty="0" smtClean="0">
                <a:latin typeface="Arial" pitchFamily="34" charset="0"/>
                <a:cs typeface="Arial" pitchFamily="34" charset="0"/>
              </a:rPr>
              <a:t> in the UK in 2004 amongst teenagers who had only been given a single vaccination. </a:t>
            </a:r>
          </a:p>
          <a:p>
            <a:endParaRPr lang="en-GB" sz="2600" dirty="0">
              <a:latin typeface="Arial" pitchFamily="34" charset="0"/>
              <a:cs typeface="Arial" pitchFamily="34" charset="0"/>
            </a:endParaRPr>
          </a:p>
          <a:p>
            <a:r>
              <a:rPr lang="en-GB" sz="2600" dirty="0" smtClean="0">
                <a:latin typeface="Arial" pitchFamily="34" charset="0"/>
                <a:cs typeface="Arial" pitchFamily="34" charset="0"/>
              </a:rPr>
              <a:t>In 1998 surgeon </a:t>
            </a:r>
            <a:r>
              <a:rPr lang="en-GB" sz="2600" b="1" dirty="0" smtClean="0">
                <a:latin typeface="Arial" pitchFamily="34" charset="0"/>
                <a:cs typeface="Arial" pitchFamily="34" charset="0"/>
              </a:rPr>
              <a:t>Andrew Wakefield</a:t>
            </a:r>
            <a:r>
              <a:rPr lang="en-GB" sz="2600" dirty="0" smtClean="0">
                <a:latin typeface="Arial" pitchFamily="34" charset="0"/>
                <a:cs typeface="Arial" pitchFamily="34" charset="0"/>
              </a:rPr>
              <a:t> claimed that the MMR vaccine caused </a:t>
            </a:r>
            <a:r>
              <a:rPr lang="en-GB" sz="2600" b="1" dirty="0" smtClean="0">
                <a:latin typeface="Arial" pitchFamily="34" charset="0"/>
                <a:cs typeface="Arial" pitchFamily="34" charset="0"/>
              </a:rPr>
              <a:t>autism</a:t>
            </a:r>
            <a:r>
              <a:rPr lang="en-GB" sz="2600" dirty="0" smtClean="0">
                <a:latin typeface="Arial" pitchFamily="34" charset="0"/>
                <a:cs typeface="Arial" pitchFamily="34" charset="0"/>
              </a:rPr>
              <a:t>. His study has now been </a:t>
            </a:r>
            <a:r>
              <a:rPr lang="en-GB" sz="2600" b="1" dirty="0" smtClean="0">
                <a:latin typeface="Arial" pitchFamily="34" charset="0"/>
                <a:cs typeface="Arial" pitchFamily="34" charset="0"/>
              </a:rPr>
              <a:t>completely discredited</a:t>
            </a:r>
            <a:r>
              <a:rPr lang="en-GB" sz="2600" dirty="0" smtClean="0">
                <a:latin typeface="Arial" pitchFamily="34" charset="0"/>
                <a:cs typeface="Arial" pitchFamily="34" charset="0"/>
              </a:rPr>
              <a:t>, but not before it led to a decrease in the number of parents allowing their children to be vaccinated. As a result, an outbreak of </a:t>
            </a:r>
            <a:r>
              <a:rPr lang="en-GB" sz="2600" b="1" dirty="0" smtClean="0">
                <a:latin typeface="Arial" pitchFamily="34" charset="0"/>
                <a:cs typeface="Arial" pitchFamily="34" charset="0"/>
              </a:rPr>
              <a:t>measles</a:t>
            </a:r>
            <a:r>
              <a:rPr lang="en-GB" sz="2600" dirty="0" smtClean="0">
                <a:latin typeface="Arial" pitchFamily="34" charset="0"/>
                <a:cs typeface="Arial" pitchFamily="34" charset="0"/>
              </a:rPr>
              <a:t> occurred in Wales during 2013.</a:t>
            </a:r>
            <a:r>
              <a:rPr lang="en-GB" sz="2600" dirty="0">
                <a:latin typeface="Arial" pitchFamily="34" charset="0"/>
                <a:cs typeface="Arial" pitchFamily="34" charset="0"/>
              </a:rPr>
              <a:t> </a:t>
            </a:r>
            <a:r>
              <a:rPr lang="en-GB" sz="2600" dirty="0" smtClean="0">
                <a:latin typeface="Arial" pitchFamily="34" charset="0"/>
                <a:cs typeface="Arial" pitchFamily="34" charset="0"/>
              </a:rPr>
              <a:t>Over 1000 people fell sick and one person died.</a:t>
            </a:r>
          </a:p>
        </p:txBody>
      </p:sp>
      <p:sp>
        <p:nvSpPr>
          <p:cNvPr id="3" name="TextBox 2"/>
          <p:cNvSpPr txBox="1"/>
          <p:nvPr/>
        </p:nvSpPr>
        <p:spPr>
          <a:xfrm>
            <a:off x="216456" y="260648"/>
            <a:ext cx="8697344" cy="523220"/>
          </a:xfrm>
          <a:prstGeom prst="rect">
            <a:avLst/>
          </a:prstGeom>
          <a:solidFill>
            <a:schemeClr val="accent5">
              <a:lumMod val="60000"/>
              <a:lumOff val="40000"/>
            </a:schemeClr>
          </a:solidFill>
        </p:spPr>
        <p:txBody>
          <a:bodyPr wrap="square" rtlCol="0">
            <a:spAutoFit/>
          </a:bodyPr>
          <a:lstStyle/>
          <a:p>
            <a:r>
              <a:rPr lang="en-GB" sz="2800" b="1" dirty="0" smtClean="0">
                <a:latin typeface="Arial" pitchFamily="34" charset="0"/>
                <a:cs typeface="Arial" pitchFamily="34" charset="0"/>
              </a:rPr>
              <a:t>Measles, Mumps and Rubella (MMR)</a:t>
            </a:r>
            <a:endParaRPr lang="en-GB" sz="3200" b="1" dirty="0">
              <a:latin typeface="Arial" pitchFamily="34" charset="0"/>
              <a:cs typeface="Arial" pitchFamily="34" charset="0"/>
            </a:endParaRPr>
          </a:p>
        </p:txBody>
      </p:sp>
    </p:spTree>
    <p:extLst>
      <p:ext uri="{BB962C8B-B14F-4D97-AF65-F5344CB8AC3E}">
        <p14:creationId xmlns:p14="http://schemas.microsoft.com/office/powerpoint/2010/main" val="1137996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0604" y="260648"/>
            <a:ext cx="8562690" cy="523220"/>
          </a:xfrm>
          <a:prstGeom prst="rect">
            <a:avLst/>
          </a:prstGeom>
          <a:solidFill>
            <a:schemeClr val="accent5">
              <a:lumMod val="60000"/>
              <a:lumOff val="40000"/>
            </a:schemeClr>
          </a:solidFill>
        </p:spPr>
        <p:txBody>
          <a:bodyPr wrap="square" rtlCol="0">
            <a:spAutoFit/>
          </a:bodyPr>
          <a:lstStyle/>
          <a:p>
            <a:r>
              <a:rPr lang="en-GB" sz="2800" b="1" dirty="0" smtClean="0">
                <a:latin typeface="Arial" pitchFamily="34" charset="0"/>
                <a:cs typeface="Arial" pitchFamily="34" charset="0"/>
              </a:rPr>
              <a:t>How do we know that vaccines are safe?</a:t>
            </a:r>
            <a:endParaRPr lang="en-GB" sz="2800" b="1" dirty="0">
              <a:latin typeface="Arial" pitchFamily="34" charset="0"/>
              <a:cs typeface="Arial" pitchFamily="34" charset="0"/>
            </a:endParaRPr>
          </a:p>
        </p:txBody>
      </p:sp>
      <p:sp>
        <p:nvSpPr>
          <p:cNvPr id="3" name="TextBox 2"/>
          <p:cNvSpPr txBox="1"/>
          <p:nvPr/>
        </p:nvSpPr>
        <p:spPr>
          <a:xfrm>
            <a:off x="278398" y="980728"/>
            <a:ext cx="8547102" cy="2492990"/>
          </a:xfrm>
          <a:prstGeom prst="rect">
            <a:avLst/>
          </a:prstGeom>
          <a:solidFill>
            <a:schemeClr val="tx2">
              <a:lumMod val="20000"/>
              <a:lumOff val="80000"/>
            </a:schemeClr>
          </a:solidFill>
        </p:spPr>
        <p:txBody>
          <a:bodyPr wrap="square" rtlCol="0">
            <a:spAutoFit/>
          </a:bodyPr>
          <a:lstStyle/>
          <a:p>
            <a:r>
              <a:rPr lang="en-GB" sz="2600" dirty="0" smtClean="0">
                <a:latin typeface="Arial" pitchFamily="34" charset="0"/>
                <a:cs typeface="Arial" pitchFamily="34" charset="0"/>
              </a:rPr>
              <a:t>All drugs, including vaccines, can have </a:t>
            </a:r>
            <a:r>
              <a:rPr lang="en-GB" sz="2600" b="1" dirty="0" smtClean="0">
                <a:latin typeface="Arial" pitchFamily="34" charset="0"/>
                <a:cs typeface="Arial" pitchFamily="34" charset="0"/>
              </a:rPr>
              <a:t>side-effects</a:t>
            </a:r>
            <a:r>
              <a:rPr lang="en-GB" sz="2600" dirty="0" smtClean="0">
                <a:latin typeface="Arial" pitchFamily="34" charset="0"/>
                <a:cs typeface="Arial" pitchFamily="34" charset="0"/>
              </a:rPr>
              <a:t>. We have to balance the risk of taking the vaccine against the risk of catching a disease.  </a:t>
            </a:r>
          </a:p>
          <a:p>
            <a:endParaRPr lang="en-GB" sz="2600" dirty="0" smtClean="0">
              <a:latin typeface="Arial" pitchFamily="34" charset="0"/>
              <a:cs typeface="Arial" pitchFamily="34" charset="0"/>
            </a:endParaRPr>
          </a:p>
          <a:p>
            <a:r>
              <a:rPr lang="en-GB" sz="2600" dirty="0" smtClean="0">
                <a:latin typeface="Arial" pitchFamily="34" charset="0"/>
                <a:cs typeface="Arial" pitchFamily="34" charset="0"/>
              </a:rPr>
              <a:t>Scientists test new vaccines on animals to make sure that they are safe for humans.</a:t>
            </a:r>
            <a:endParaRPr lang="en-GB" sz="2600" dirty="0">
              <a:latin typeface="Arial" pitchFamily="34" charset="0"/>
              <a:cs typeface="Arial" pitchFamily="34" charset="0"/>
            </a:endParaRPr>
          </a:p>
        </p:txBody>
      </p:sp>
      <p:pic>
        <p:nvPicPr>
          <p:cNvPr id="1026" name="Picture 2" descr="http://upload.wikimedia.org/wikipedia/commons/4/4d/Hyposensibilisation_roetung_bionerd.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308894" y="3717032"/>
            <a:ext cx="4246762" cy="281221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716016" y="3691512"/>
            <a:ext cx="4109484" cy="2837736"/>
          </a:xfrm>
          <a:prstGeom prst="rect">
            <a:avLst/>
          </a:prstGeom>
          <a:solidFill>
            <a:schemeClr val="tx2">
              <a:lumMod val="20000"/>
              <a:lumOff val="80000"/>
            </a:schemeClr>
          </a:solidFill>
        </p:spPr>
        <p:txBody>
          <a:bodyPr wrap="square" rtlCol="0">
            <a:noAutofit/>
          </a:bodyPr>
          <a:lstStyle/>
          <a:p>
            <a:r>
              <a:rPr lang="en-GB" sz="2600" dirty="0" smtClean="0">
                <a:latin typeface="Arial" pitchFamily="34" charset="0"/>
                <a:cs typeface="Arial" pitchFamily="34" charset="0"/>
              </a:rPr>
              <a:t>Side effects, if any, are rare and usually minor, but like any drug there is the risk of severe allergic reactions.</a:t>
            </a:r>
          </a:p>
        </p:txBody>
      </p:sp>
    </p:spTree>
    <p:extLst>
      <p:ext uri="{BB962C8B-B14F-4D97-AF65-F5344CB8AC3E}">
        <p14:creationId xmlns:p14="http://schemas.microsoft.com/office/powerpoint/2010/main" val="415760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242" y="1471145"/>
            <a:ext cx="8291264" cy="4525963"/>
          </a:xfrm>
          <a:solidFill>
            <a:schemeClr val="accent2">
              <a:lumMod val="20000"/>
              <a:lumOff val="80000"/>
            </a:schemeClr>
          </a:solidFill>
        </p:spPr>
        <p:txBody>
          <a:bodyPr>
            <a:normAutofit/>
          </a:bodyPr>
          <a:lstStyle/>
          <a:p>
            <a:pPr marL="514350" indent="-514350">
              <a:buAutoNum type="arabicParenBoth"/>
            </a:pPr>
            <a:r>
              <a:rPr lang="en-GB" sz="2800" dirty="0" smtClean="0">
                <a:latin typeface="Arial" pitchFamily="34" charset="0"/>
                <a:cs typeface="Arial" pitchFamily="34" charset="0"/>
              </a:rPr>
              <a:t>Why can you catch a cold like flu twice?</a:t>
            </a:r>
            <a:br>
              <a:rPr lang="en-GB" sz="2800" dirty="0" smtClean="0">
                <a:latin typeface="Arial" pitchFamily="34" charset="0"/>
                <a:cs typeface="Arial" pitchFamily="34" charset="0"/>
              </a:rPr>
            </a:br>
            <a:endParaRPr lang="en-GB" sz="2800" dirty="0" smtClean="0">
              <a:latin typeface="Arial" pitchFamily="34" charset="0"/>
              <a:cs typeface="Arial" pitchFamily="34" charset="0"/>
            </a:endParaRPr>
          </a:p>
          <a:p>
            <a:pPr marL="514350" indent="-514350">
              <a:buAutoNum type="arabicParenBoth"/>
            </a:pPr>
            <a:r>
              <a:rPr lang="en-GB" sz="2800" dirty="0" smtClean="0">
                <a:latin typeface="Arial" pitchFamily="34" charset="0"/>
                <a:cs typeface="Arial" pitchFamily="34" charset="0"/>
              </a:rPr>
              <a:t>What type of immunity is produced when</a:t>
            </a:r>
          </a:p>
          <a:p>
            <a:pPr marL="1314450" lvl="2" indent="-514350">
              <a:buFont typeface="+mj-lt"/>
              <a:buAutoNum type="alphaLcParenR"/>
            </a:pPr>
            <a:r>
              <a:rPr lang="en-GB" dirty="0" smtClean="0">
                <a:latin typeface="Arial" pitchFamily="34" charset="0"/>
                <a:cs typeface="Arial" pitchFamily="34" charset="0"/>
              </a:rPr>
              <a:t>Antibodies are transferred from mother to baby during breastfeeding</a:t>
            </a:r>
          </a:p>
          <a:p>
            <a:pPr marL="1314450" lvl="2" indent="-514350">
              <a:buFont typeface="+mj-lt"/>
              <a:buAutoNum type="alphaLcParenR"/>
            </a:pPr>
            <a:r>
              <a:rPr lang="en-GB" dirty="0" smtClean="0">
                <a:latin typeface="Arial" pitchFamily="34" charset="0"/>
                <a:cs typeface="Arial" pitchFamily="34" charset="0"/>
              </a:rPr>
              <a:t>A person has chicken pox and is now immune to the disease</a:t>
            </a:r>
            <a:br>
              <a:rPr lang="en-GB" dirty="0" smtClean="0">
                <a:latin typeface="Arial" pitchFamily="34" charset="0"/>
                <a:cs typeface="Arial" pitchFamily="34" charset="0"/>
              </a:rPr>
            </a:br>
            <a:endParaRPr lang="en-GB" dirty="0" smtClean="0">
              <a:latin typeface="Arial" pitchFamily="34" charset="0"/>
              <a:cs typeface="Arial" pitchFamily="34" charset="0"/>
            </a:endParaRPr>
          </a:p>
          <a:p>
            <a:pPr marL="514350" indent="-514350">
              <a:buAutoNum type="arabicParenBoth"/>
            </a:pPr>
            <a:r>
              <a:rPr lang="en-GB" sz="2800" dirty="0" smtClean="0">
                <a:latin typeface="Arial" pitchFamily="34" charset="0"/>
                <a:cs typeface="Arial" pitchFamily="34" charset="0"/>
              </a:rPr>
              <a:t>Why might some people feel ill after having a vaccine?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68466" y="6122710"/>
            <a:ext cx="735909" cy="637821"/>
          </a:xfrm>
          <a:prstGeom prst="rect">
            <a:avLst/>
          </a:prstGeom>
        </p:spPr>
      </p:pic>
      <p:sp>
        <p:nvSpPr>
          <p:cNvPr id="6" name="Title 1"/>
          <p:cNvSpPr txBox="1">
            <a:spLocks/>
          </p:cNvSpPr>
          <p:nvPr/>
        </p:nvSpPr>
        <p:spPr>
          <a:xfrm>
            <a:off x="442703" y="404664"/>
            <a:ext cx="8229600" cy="850106"/>
          </a:xfrm>
          <a:prstGeom prst="rect">
            <a:avLst/>
          </a:prstGeom>
          <a:solidFill>
            <a:schemeClr val="accent5">
              <a:lumMod val="60000"/>
              <a:lumOff val="40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4000" b="1" smtClean="0">
                <a:latin typeface="Arial" pitchFamily="34" charset="0"/>
                <a:cs typeface="Arial" pitchFamily="34" charset="0"/>
              </a:rPr>
              <a:t>Plenary</a:t>
            </a:r>
            <a:endParaRPr lang="en-GB" b="1" dirty="0">
              <a:latin typeface="Arial" pitchFamily="34" charset="0"/>
              <a:cs typeface="Arial" pitchFamily="34" charset="0"/>
            </a:endParaRPr>
          </a:p>
        </p:txBody>
      </p:sp>
    </p:spTree>
    <p:extLst>
      <p:ext uri="{BB962C8B-B14F-4D97-AF65-F5344CB8AC3E}">
        <p14:creationId xmlns:p14="http://schemas.microsoft.com/office/powerpoint/2010/main" val="2401831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42703" y="3068960"/>
            <a:ext cx="8229600" cy="850106"/>
          </a:xfrm>
          <a:prstGeom prst="rect">
            <a:avLst/>
          </a:prstGeom>
          <a:solidFill>
            <a:schemeClr val="accent5">
              <a:lumMod val="60000"/>
              <a:lumOff val="40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b="1" dirty="0" smtClean="0">
                <a:latin typeface="Arial" pitchFamily="34" charset="0"/>
                <a:cs typeface="Arial" pitchFamily="34" charset="0"/>
              </a:rPr>
              <a:t>Resources</a:t>
            </a:r>
            <a:endParaRPr lang="en-GB" b="1" dirty="0">
              <a:latin typeface="Arial" pitchFamily="34" charset="0"/>
              <a:cs typeface="Arial" pitchFamily="34" charset="0"/>
            </a:endParaRPr>
          </a:p>
        </p:txBody>
      </p:sp>
    </p:spTree>
    <p:extLst>
      <p:ext uri="{BB962C8B-B14F-4D97-AF65-F5344CB8AC3E}">
        <p14:creationId xmlns:p14="http://schemas.microsoft.com/office/powerpoint/2010/main" val="1436191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0"/>
          </a:schemeClr>
        </a:solidFill>
        <a:effectLst/>
      </p:bgPr>
    </p:bg>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981132998"/>
              </p:ext>
            </p:extLst>
          </p:nvPr>
        </p:nvGraphicFramePr>
        <p:xfrm>
          <a:off x="13359" y="908720"/>
          <a:ext cx="4464496" cy="5054343"/>
        </p:xfrm>
        <a:graphic>
          <a:graphicData uri="http://schemas.openxmlformats.org/drawingml/2006/table">
            <a:tbl>
              <a:tblPr firstRow="1" bandRow="1">
                <a:tableStyleId>{5C22544A-7EE6-4342-B048-85BDC9FD1C3A}</a:tableStyleId>
              </a:tblPr>
              <a:tblGrid>
                <a:gridCol w="2014949"/>
                <a:gridCol w="2449547"/>
              </a:tblGrid>
              <a:tr h="694013">
                <a:tc gridSpan="2">
                  <a:txBody>
                    <a:bodyPr/>
                    <a:lstStyle/>
                    <a:p>
                      <a:pPr>
                        <a:lnSpc>
                          <a:spcPct val="115000"/>
                        </a:lnSpc>
                        <a:spcAft>
                          <a:spcPts val="1000"/>
                        </a:spcAft>
                      </a:pPr>
                      <a:r>
                        <a:rPr lang="en-GB" sz="1600" dirty="0">
                          <a:effectLst/>
                        </a:rPr>
                        <a:t>What diseases are children vaccinated against at these ages?</a:t>
                      </a:r>
                      <a:endParaRPr lang="en-GB" sz="1100" dirty="0">
                        <a:effectLst/>
                        <a:latin typeface="Calibri"/>
                        <a:ea typeface="Calibri"/>
                        <a:cs typeface="Times New Roman"/>
                      </a:endParaRPr>
                    </a:p>
                  </a:txBody>
                  <a:tcPr>
                    <a:solidFill>
                      <a:schemeClr val="bg1">
                        <a:lumMod val="50000"/>
                      </a:schemeClr>
                    </a:solidFill>
                  </a:tcPr>
                </a:tc>
                <a:tc hMerge="1">
                  <a:txBody>
                    <a:bodyPr/>
                    <a:lstStyle/>
                    <a:p>
                      <a:endParaRPr lang="en-GB"/>
                    </a:p>
                  </a:txBody>
                  <a:tcPr/>
                </a:tc>
              </a:tr>
              <a:tr h="872066">
                <a:tc>
                  <a:txBody>
                    <a:bodyPr/>
                    <a:lstStyle/>
                    <a:p>
                      <a:pPr algn="ctr">
                        <a:lnSpc>
                          <a:spcPct val="115000"/>
                        </a:lnSpc>
                        <a:spcAft>
                          <a:spcPts val="1000"/>
                        </a:spcAft>
                      </a:pPr>
                      <a:r>
                        <a:rPr lang="en-GB" sz="1800" dirty="0">
                          <a:effectLst/>
                        </a:rPr>
                        <a:t>2 months</a:t>
                      </a:r>
                      <a:endParaRPr lang="en-GB" sz="1000" dirty="0">
                        <a:effectLst/>
                        <a:latin typeface="Calibri"/>
                        <a:ea typeface="Calibri"/>
                        <a:cs typeface="Times New Roman"/>
                      </a:endParaRPr>
                    </a:p>
                  </a:txBody>
                  <a:tcPr>
                    <a:solidFill>
                      <a:schemeClr val="bg1">
                        <a:lumMod val="85000"/>
                      </a:schemeClr>
                    </a:solidFill>
                  </a:tcPr>
                </a:tc>
                <a:tc>
                  <a:txBody>
                    <a:bodyPr/>
                    <a:lstStyle/>
                    <a:p>
                      <a:pPr marL="457200">
                        <a:lnSpc>
                          <a:spcPct val="115000"/>
                        </a:lnSpc>
                        <a:spcAft>
                          <a:spcPts val="1000"/>
                        </a:spcAft>
                      </a:pPr>
                      <a:r>
                        <a:rPr lang="en-GB" sz="1600" dirty="0">
                          <a:effectLst/>
                        </a:rPr>
                        <a:t> </a:t>
                      </a:r>
                      <a:endParaRPr lang="en-GB" sz="1100" dirty="0">
                        <a:effectLst/>
                        <a:latin typeface="Calibri"/>
                        <a:ea typeface="Calibri"/>
                        <a:cs typeface="Times New Roman"/>
                      </a:endParaRPr>
                    </a:p>
                  </a:txBody>
                  <a:tcPr marL="0" marR="0" marT="0" marB="0">
                    <a:solidFill>
                      <a:schemeClr val="bg1">
                        <a:lumMod val="85000"/>
                      </a:schemeClr>
                    </a:solidFill>
                  </a:tcPr>
                </a:tc>
              </a:tr>
              <a:tr h="872066">
                <a:tc>
                  <a:txBody>
                    <a:bodyPr/>
                    <a:lstStyle/>
                    <a:p>
                      <a:pPr algn="ctr">
                        <a:lnSpc>
                          <a:spcPct val="115000"/>
                        </a:lnSpc>
                        <a:spcAft>
                          <a:spcPts val="1000"/>
                        </a:spcAft>
                      </a:pPr>
                      <a:r>
                        <a:rPr lang="en-GB" sz="1800">
                          <a:effectLst/>
                        </a:rPr>
                        <a:t>1 year</a:t>
                      </a:r>
                      <a:endParaRPr lang="en-GB" sz="1000">
                        <a:effectLst/>
                        <a:latin typeface="Calibri"/>
                        <a:ea typeface="Calibri"/>
                        <a:cs typeface="Times New Roman"/>
                      </a:endParaRPr>
                    </a:p>
                  </a:txBody>
                  <a:tcPr/>
                </a:tc>
                <a:tc>
                  <a:txBody>
                    <a:bodyPr/>
                    <a:lstStyle/>
                    <a:p>
                      <a:pPr marL="457200">
                        <a:lnSpc>
                          <a:spcPct val="115000"/>
                        </a:lnSpc>
                        <a:spcAft>
                          <a:spcPts val="1000"/>
                        </a:spcAft>
                      </a:pPr>
                      <a:r>
                        <a:rPr lang="en-GB" sz="1600" dirty="0">
                          <a:effectLst/>
                        </a:rPr>
                        <a:t> </a:t>
                      </a:r>
                      <a:endParaRPr lang="en-GB" sz="1100" dirty="0">
                        <a:effectLst/>
                        <a:latin typeface="Calibri"/>
                        <a:ea typeface="Calibri"/>
                        <a:cs typeface="Times New Roman"/>
                      </a:endParaRPr>
                    </a:p>
                  </a:txBody>
                  <a:tcPr marL="0" marR="0" marT="0" marB="0"/>
                </a:tc>
              </a:tr>
              <a:tr h="872066">
                <a:tc>
                  <a:txBody>
                    <a:bodyPr/>
                    <a:lstStyle/>
                    <a:p>
                      <a:pPr algn="ctr">
                        <a:lnSpc>
                          <a:spcPct val="115000"/>
                        </a:lnSpc>
                        <a:spcAft>
                          <a:spcPts val="1000"/>
                        </a:spcAft>
                      </a:pPr>
                      <a:r>
                        <a:rPr lang="en-GB" sz="1800">
                          <a:effectLst/>
                        </a:rPr>
                        <a:t>3 years</a:t>
                      </a:r>
                      <a:endParaRPr lang="en-GB" sz="1000">
                        <a:effectLst/>
                        <a:latin typeface="Calibri"/>
                        <a:ea typeface="Calibri"/>
                        <a:cs typeface="Times New Roman"/>
                      </a:endParaRPr>
                    </a:p>
                  </a:txBody>
                  <a:tcPr>
                    <a:solidFill>
                      <a:schemeClr val="bg1">
                        <a:lumMod val="85000"/>
                      </a:schemeClr>
                    </a:solidFill>
                  </a:tcPr>
                </a:tc>
                <a:tc>
                  <a:txBody>
                    <a:bodyPr/>
                    <a:lstStyle/>
                    <a:p>
                      <a:pPr marL="457200">
                        <a:lnSpc>
                          <a:spcPct val="115000"/>
                        </a:lnSpc>
                        <a:spcAft>
                          <a:spcPts val="1000"/>
                        </a:spcAft>
                      </a:pPr>
                      <a:r>
                        <a:rPr lang="en-GB" sz="1600" dirty="0">
                          <a:effectLst/>
                        </a:rPr>
                        <a:t> </a:t>
                      </a:r>
                      <a:endParaRPr lang="en-GB" sz="1100" dirty="0">
                        <a:effectLst/>
                        <a:latin typeface="Calibri"/>
                        <a:ea typeface="Calibri"/>
                        <a:cs typeface="Times New Roman"/>
                      </a:endParaRPr>
                    </a:p>
                  </a:txBody>
                  <a:tcPr marL="0" marR="0" marT="0" marB="0">
                    <a:solidFill>
                      <a:schemeClr val="bg1">
                        <a:lumMod val="85000"/>
                      </a:schemeClr>
                    </a:solidFill>
                  </a:tcPr>
                </a:tc>
              </a:tr>
              <a:tr h="872066">
                <a:tc>
                  <a:txBody>
                    <a:bodyPr/>
                    <a:lstStyle/>
                    <a:p>
                      <a:pPr algn="ctr">
                        <a:lnSpc>
                          <a:spcPct val="115000"/>
                        </a:lnSpc>
                        <a:spcAft>
                          <a:spcPts val="1000"/>
                        </a:spcAft>
                      </a:pPr>
                      <a:r>
                        <a:rPr lang="en-GB" sz="1800">
                          <a:effectLst/>
                        </a:rPr>
                        <a:t>12-13 years</a:t>
                      </a:r>
                      <a:endParaRPr lang="en-GB" sz="1000">
                        <a:effectLst/>
                        <a:latin typeface="Calibri"/>
                        <a:ea typeface="Calibri"/>
                        <a:cs typeface="Times New Roman"/>
                      </a:endParaRPr>
                    </a:p>
                  </a:txBody>
                  <a:tcPr/>
                </a:tc>
                <a:tc>
                  <a:txBody>
                    <a:bodyPr/>
                    <a:lstStyle/>
                    <a:p>
                      <a:pPr marL="457200">
                        <a:lnSpc>
                          <a:spcPct val="115000"/>
                        </a:lnSpc>
                        <a:spcAft>
                          <a:spcPts val="1000"/>
                        </a:spcAft>
                      </a:pPr>
                      <a:r>
                        <a:rPr lang="en-GB" sz="1600">
                          <a:effectLst/>
                        </a:rPr>
                        <a:t> </a:t>
                      </a:r>
                      <a:endParaRPr lang="en-GB" sz="1100">
                        <a:effectLst/>
                        <a:latin typeface="Calibri"/>
                        <a:ea typeface="Calibri"/>
                        <a:cs typeface="Times New Roman"/>
                      </a:endParaRPr>
                    </a:p>
                  </a:txBody>
                  <a:tcPr marL="0" marR="0" marT="0" marB="0"/>
                </a:tc>
              </a:tr>
              <a:tr h="872066">
                <a:tc>
                  <a:txBody>
                    <a:bodyPr/>
                    <a:lstStyle/>
                    <a:p>
                      <a:pPr algn="ctr">
                        <a:lnSpc>
                          <a:spcPct val="115000"/>
                        </a:lnSpc>
                        <a:spcAft>
                          <a:spcPts val="1000"/>
                        </a:spcAft>
                      </a:pPr>
                      <a:r>
                        <a:rPr lang="en-GB" sz="1800" dirty="0">
                          <a:effectLst/>
                        </a:rPr>
                        <a:t>13-18 years</a:t>
                      </a:r>
                      <a:endParaRPr lang="en-GB" sz="1000" dirty="0">
                        <a:effectLst/>
                        <a:latin typeface="Calibri"/>
                        <a:ea typeface="Calibri"/>
                        <a:cs typeface="Times New Roman"/>
                      </a:endParaRPr>
                    </a:p>
                  </a:txBody>
                  <a:tcPr>
                    <a:solidFill>
                      <a:schemeClr val="bg1">
                        <a:lumMod val="85000"/>
                      </a:schemeClr>
                    </a:solidFill>
                  </a:tcPr>
                </a:tc>
                <a:tc>
                  <a:txBody>
                    <a:bodyPr/>
                    <a:lstStyle/>
                    <a:p>
                      <a:pPr marL="457200">
                        <a:lnSpc>
                          <a:spcPct val="115000"/>
                        </a:lnSpc>
                        <a:spcAft>
                          <a:spcPts val="1000"/>
                        </a:spcAft>
                      </a:pPr>
                      <a:r>
                        <a:rPr lang="en-GB" sz="1600" dirty="0">
                          <a:effectLst/>
                        </a:rPr>
                        <a:t> </a:t>
                      </a:r>
                      <a:endParaRPr lang="en-GB" sz="1100" dirty="0">
                        <a:effectLst/>
                        <a:latin typeface="Calibri"/>
                        <a:ea typeface="Calibri"/>
                        <a:cs typeface="Times New Roman"/>
                      </a:endParaRPr>
                    </a:p>
                  </a:txBody>
                  <a:tcPr marL="0" marR="0" marT="0" marB="0">
                    <a:solidFill>
                      <a:schemeClr val="bg1">
                        <a:lumMod val="85000"/>
                      </a:schemeClr>
                    </a:solidFill>
                  </a:tcPr>
                </a:tc>
              </a:tr>
            </a:tbl>
          </a:graphicData>
        </a:graphic>
      </p:graphicFrame>
      <p:cxnSp>
        <p:nvCxnSpPr>
          <p:cNvPr id="10" name="Straight Connector 9"/>
          <p:cNvCxnSpPr/>
          <p:nvPr/>
        </p:nvCxnSpPr>
        <p:spPr>
          <a:xfrm>
            <a:off x="4572000" y="0"/>
            <a:ext cx="0" cy="6858000"/>
          </a:xfrm>
          <a:prstGeom prst="line">
            <a:avLst/>
          </a:prstGeom>
          <a:ln w="349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1520" y="253441"/>
            <a:ext cx="1181542" cy="523220"/>
          </a:xfrm>
          <a:prstGeom prst="rect">
            <a:avLst/>
          </a:prstGeom>
          <a:noFill/>
        </p:spPr>
        <p:txBody>
          <a:bodyPr wrap="none" rtlCol="0">
            <a:spAutoFit/>
          </a:bodyPr>
          <a:lstStyle/>
          <a:p>
            <a:r>
              <a:rPr lang="en-GB" sz="2800" dirty="0" smtClean="0"/>
              <a:t>Starter</a:t>
            </a:r>
            <a:endParaRPr lang="en-GB" sz="2800" dirty="0"/>
          </a:p>
        </p:txBody>
      </p:sp>
      <p:sp>
        <p:nvSpPr>
          <p:cNvPr id="12" name="TextBox 11"/>
          <p:cNvSpPr txBox="1"/>
          <p:nvPr/>
        </p:nvSpPr>
        <p:spPr>
          <a:xfrm>
            <a:off x="4788024" y="276532"/>
            <a:ext cx="1181542" cy="523220"/>
          </a:xfrm>
          <a:prstGeom prst="rect">
            <a:avLst/>
          </a:prstGeom>
          <a:noFill/>
        </p:spPr>
        <p:txBody>
          <a:bodyPr wrap="none" rtlCol="0">
            <a:spAutoFit/>
          </a:bodyPr>
          <a:lstStyle/>
          <a:p>
            <a:r>
              <a:rPr lang="en-GB" sz="2800" dirty="0" smtClean="0"/>
              <a:t>Starter</a:t>
            </a:r>
            <a:endParaRPr lang="en-GB" sz="2800" dirty="0"/>
          </a:p>
        </p:txBody>
      </p:sp>
      <p:graphicFrame>
        <p:nvGraphicFramePr>
          <p:cNvPr id="13" name="Table 12"/>
          <p:cNvGraphicFramePr>
            <a:graphicFrameLocks noGrp="1"/>
          </p:cNvGraphicFramePr>
          <p:nvPr>
            <p:extLst>
              <p:ext uri="{D42A27DB-BD31-4B8C-83A1-F6EECF244321}">
                <p14:modId xmlns:p14="http://schemas.microsoft.com/office/powerpoint/2010/main" val="3625806056"/>
              </p:ext>
            </p:extLst>
          </p:nvPr>
        </p:nvGraphicFramePr>
        <p:xfrm>
          <a:off x="4679504" y="901828"/>
          <a:ext cx="4464496" cy="5054343"/>
        </p:xfrm>
        <a:graphic>
          <a:graphicData uri="http://schemas.openxmlformats.org/drawingml/2006/table">
            <a:tbl>
              <a:tblPr firstRow="1" bandRow="1">
                <a:tableStyleId>{5C22544A-7EE6-4342-B048-85BDC9FD1C3A}</a:tableStyleId>
              </a:tblPr>
              <a:tblGrid>
                <a:gridCol w="2014949"/>
                <a:gridCol w="2449547"/>
              </a:tblGrid>
              <a:tr h="694013">
                <a:tc gridSpan="2">
                  <a:txBody>
                    <a:bodyPr/>
                    <a:lstStyle/>
                    <a:p>
                      <a:pPr>
                        <a:lnSpc>
                          <a:spcPct val="115000"/>
                        </a:lnSpc>
                        <a:spcAft>
                          <a:spcPts val="1000"/>
                        </a:spcAft>
                      </a:pPr>
                      <a:r>
                        <a:rPr lang="en-GB" sz="1600" dirty="0">
                          <a:effectLst/>
                        </a:rPr>
                        <a:t>What diseases are children vaccinated against at these ages?</a:t>
                      </a:r>
                      <a:endParaRPr lang="en-GB" sz="1100" dirty="0">
                        <a:effectLst/>
                        <a:latin typeface="Calibri"/>
                        <a:ea typeface="Calibri"/>
                        <a:cs typeface="Times New Roman"/>
                      </a:endParaRPr>
                    </a:p>
                  </a:txBody>
                  <a:tcPr>
                    <a:solidFill>
                      <a:schemeClr val="bg1">
                        <a:lumMod val="50000"/>
                      </a:schemeClr>
                    </a:solidFill>
                  </a:tcPr>
                </a:tc>
                <a:tc hMerge="1">
                  <a:txBody>
                    <a:bodyPr/>
                    <a:lstStyle/>
                    <a:p>
                      <a:endParaRPr lang="en-GB"/>
                    </a:p>
                  </a:txBody>
                  <a:tcPr/>
                </a:tc>
              </a:tr>
              <a:tr h="872066">
                <a:tc>
                  <a:txBody>
                    <a:bodyPr/>
                    <a:lstStyle/>
                    <a:p>
                      <a:pPr algn="ctr">
                        <a:lnSpc>
                          <a:spcPct val="115000"/>
                        </a:lnSpc>
                        <a:spcAft>
                          <a:spcPts val="1000"/>
                        </a:spcAft>
                      </a:pPr>
                      <a:r>
                        <a:rPr lang="en-GB" sz="1800" dirty="0">
                          <a:effectLst/>
                        </a:rPr>
                        <a:t>2 months</a:t>
                      </a:r>
                      <a:endParaRPr lang="en-GB" sz="1000" dirty="0">
                        <a:effectLst/>
                        <a:latin typeface="Calibri"/>
                        <a:ea typeface="Calibri"/>
                        <a:cs typeface="Times New Roman"/>
                      </a:endParaRPr>
                    </a:p>
                  </a:txBody>
                  <a:tcPr>
                    <a:solidFill>
                      <a:schemeClr val="bg1">
                        <a:lumMod val="85000"/>
                      </a:schemeClr>
                    </a:solidFill>
                  </a:tcPr>
                </a:tc>
                <a:tc>
                  <a:txBody>
                    <a:bodyPr/>
                    <a:lstStyle/>
                    <a:p>
                      <a:pPr marL="457200">
                        <a:lnSpc>
                          <a:spcPct val="115000"/>
                        </a:lnSpc>
                        <a:spcAft>
                          <a:spcPts val="1000"/>
                        </a:spcAft>
                      </a:pPr>
                      <a:r>
                        <a:rPr lang="en-GB" sz="1600" dirty="0">
                          <a:effectLst/>
                        </a:rPr>
                        <a:t> </a:t>
                      </a:r>
                      <a:endParaRPr lang="en-GB" sz="1100" dirty="0">
                        <a:effectLst/>
                        <a:latin typeface="Calibri"/>
                        <a:ea typeface="Calibri"/>
                        <a:cs typeface="Times New Roman"/>
                      </a:endParaRPr>
                    </a:p>
                  </a:txBody>
                  <a:tcPr marL="0" marR="0" marT="0" marB="0">
                    <a:solidFill>
                      <a:schemeClr val="bg1">
                        <a:lumMod val="85000"/>
                      </a:schemeClr>
                    </a:solidFill>
                  </a:tcPr>
                </a:tc>
              </a:tr>
              <a:tr h="872066">
                <a:tc>
                  <a:txBody>
                    <a:bodyPr/>
                    <a:lstStyle/>
                    <a:p>
                      <a:pPr algn="ctr">
                        <a:lnSpc>
                          <a:spcPct val="115000"/>
                        </a:lnSpc>
                        <a:spcAft>
                          <a:spcPts val="1000"/>
                        </a:spcAft>
                      </a:pPr>
                      <a:r>
                        <a:rPr lang="en-GB" sz="1800">
                          <a:effectLst/>
                        </a:rPr>
                        <a:t>1 year</a:t>
                      </a:r>
                      <a:endParaRPr lang="en-GB" sz="1000">
                        <a:effectLst/>
                        <a:latin typeface="Calibri"/>
                        <a:ea typeface="Calibri"/>
                        <a:cs typeface="Times New Roman"/>
                      </a:endParaRPr>
                    </a:p>
                  </a:txBody>
                  <a:tcPr/>
                </a:tc>
                <a:tc>
                  <a:txBody>
                    <a:bodyPr/>
                    <a:lstStyle/>
                    <a:p>
                      <a:pPr marL="457200">
                        <a:lnSpc>
                          <a:spcPct val="115000"/>
                        </a:lnSpc>
                        <a:spcAft>
                          <a:spcPts val="1000"/>
                        </a:spcAft>
                      </a:pPr>
                      <a:r>
                        <a:rPr lang="en-GB" sz="1600" dirty="0">
                          <a:effectLst/>
                        </a:rPr>
                        <a:t> </a:t>
                      </a:r>
                      <a:endParaRPr lang="en-GB" sz="1100" dirty="0">
                        <a:effectLst/>
                        <a:latin typeface="Calibri"/>
                        <a:ea typeface="Calibri"/>
                        <a:cs typeface="Times New Roman"/>
                      </a:endParaRPr>
                    </a:p>
                  </a:txBody>
                  <a:tcPr marL="0" marR="0" marT="0" marB="0"/>
                </a:tc>
              </a:tr>
              <a:tr h="872066">
                <a:tc>
                  <a:txBody>
                    <a:bodyPr/>
                    <a:lstStyle/>
                    <a:p>
                      <a:pPr algn="ctr">
                        <a:lnSpc>
                          <a:spcPct val="115000"/>
                        </a:lnSpc>
                        <a:spcAft>
                          <a:spcPts val="1000"/>
                        </a:spcAft>
                      </a:pPr>
                      <a:r>
                        <a:rPr lang="en-GB" sz="1800">
                          <a:effectLst/>
                        </a:rPr>
                        <a:t>3 years</a:t>
                      </a:r>
                      <a:endParaRPr lang="en-GB" sz="1000">
                        <a:effectLst/>
                        <a:latin typeface="Calibri"/>
                        <a:ea typeface="Calibri"/>
                        <a:cs typeface="Times New Roman"/>
                      </a:endParaRPr>
                    </a:p>
                  </a:txBody>
                  <a:tcPr>
                    <a:solidFill>
                      <a:schemeClr val="bg1">
                        <a:lumMod val="85000"/>
                      </a:schemeClr>
                    </a:solidFill>
                  </a:tcPr>
                </a:tc>
                <a:tc>
                  <a:txBody>
                    <a:bodyPr/>
                    <a:lstStyle/>
                    <a:p>
                      <a:pPr marL="457200">
                        <a:lnSpc>
                          <a:spcPct val="115000"/>
                        </a:lnSpc>
                        <a:spcAft>
                          <a:spcPts val="1000"/>
                        </a:spcAft>
                      </a:pPr>
                      <a:r>
                        <a:rPr lang="en-GB" sz="1600" dirty="0">
                          <a:effectLst/>
                        </a:rPr>
                        <a:t> </a:t>
                      </a:r>
                      <a:endParaRPr lang="en-GB" sz="1100" dirty="0">
                        <a:effectLst/>
                        <a:latin typeface="Calibri"/>
                        <a:ea typeface="Calibri"/>
                        <a:cs typeface="Times New Roman"/>
                      </a:endParaRPr>
                    </a:p>
                  </a:txBody>
                  <a:tcPr marL="0" marR="0" marT="0" marB="0">
                    <a:solidFill>
                      <a:schemeClr val="bg1">
                        <a:lumMod val="85000"/>
                      </a:schemeClr>
                    </a:solidFill>
                  </a:tcPr>
                </a:tc>
              </a:tr>
              <a:tr h="872066">
                <a:tc>
                  <a:txBody>
                    <a:bodyPr/>
                    <a:lstStyle/>
                    <a:p>
                      <a:pPr algn="ctr">
                        <a:lnSpc>
                          <a:spcPct val="115000"/>
                        </a:lnSpc>
                        <a:spcAft>
                          <a:spcPts val="1000"/>
                        </a:spcAft>
                      </a:pPr>
                      <a:r>
                        <a:rPr lang="en-GB" sz="1800">
                          <a:effectLst/>
                        </a:rPr>
                        <a:t>12-13 years</a:t>
                      </a:r>
                      <a:endParaRPr lang="en-GB" sz="1000">
                        <a:effectLst/>
                        <a:latin typeface="Calibri"/>
                        <a:ea typeface="Calibri"/>
                        <a:cs typeface="Times New Roman"/>
                      </a:endParaRPr>
                    </a:p>
                  </a:txBody>
                  <a:tcPr/>
                </a:tc>
                <a:tc>
                  <a:txBody>
                    <a:bodyPr/>
                    <a:lstStyle/>
                    <a:p>
                      <a:pPr marL="457200">
                        <a:lnSpc>
                          <a:spcPct val="115000"/>
                        </a:lnSpc>
                        <a:spcAft>
                          <a:spcPts val="1000"/>
                        </a:spcAft>
                      </a:pPr>
                      <a:r>
                        <a:rPr lang="en-GB" sz="1600">
                          <a:effectLst/>
                        </a:rPr>
                        <a:t> </a:t>
                      </a:r>
                      <a:endParaRPr lang="en-GB" sz="1100">
                        <a:effectLst/>
                        <a:latin typeface="Calibri"/>
                        <a:ea typeface="Calibri"/>
                        <a:cs typeface="Times New Roman"/>
                      </a:endParaRPr>
                    </a:p>
                  </a:txBody>
                  <a:tcPr marL="0" marR="0" marT="0" marB="0"/>
                </a:tc>
              </a:tr>
              <a:tr h="872066">
                <a:tc>
                  <a:txBody>
                    <a:bodyPr/>
                    <a:lstStyle/>
                    <a:p>
                      <a:pPr algn="ctr">
                        <a:lnSpc>
                          <a:spcPct val="115000"/>
                        </a:lnSpc>
                        <a:spcAft>
                          <a:spcPts val="1000"/>
                        </a:spcAft>
                      </a:pPr>
                      <a:r>
                        <a:rPr lang="en-GB" sz="1800" dirty="0">
                          <a:effectLst/>
                        </a:rPr>
                        <a:t>13-18 years</a:t>
                      </a:r>
                      <a:endParaRPr lang="en-GB" sz="1000" dirty="0">
                        <a:effectLst/>
                        <a:latin typeface="Calibri"/>
                        <a:ea typeface="Calibri"/>
                        <a:cs typeface="Times New Roman"/>
                      </a:endParaRPr>
                    </a:p>
                  </a:txBody>
                  <a:tcPr>
                    <a:solidFill>
                      <a:schemeClr val="bg1">
                        <a:lumMod val="85000"/>
                      </a:schemeClr>
                    </a:solidFill>
                  </a:tcPr>
                </a:tc>
                <a:tc>
                  <a:txBody>
                    <a:bodyPr/>
                    <a:lstStyle/>
                    <a:p>
                      <a:pPr marL="457200">
                        <a:lnSpc>
                          <a:spcPct val="115000"/>
                        </a:lnSpc>
                        <a:spcAft>
                          <a:spcPts val="1000"/>
                        </a:spcAft>
                      </a:pPr>
                      <a:r>
                        <a:rPr lang="en-GB" sz="1600" dirty="0">
                          <a:effectLst/>
                        </a:rPr>
                        <a:t> </a:t>
                      </a:r>
                      <a:endParaRPr lang="en-GB" sz="1100" dirty="0">
                        <a:effectLst/>
                        <a:latin typeface="Calibri"/>
                        <a:ea typeface="Calibri"/>
                        <a:cs typeface="Times New Roman"/>
                      </a:endParaRPr>
                    </a:p>
                  </a:txBody>
                  <a:tcPr marL="0" marR="0" marT="0" marB="0">
                    <a:solidFill>
                      <a:schemeClr val="bg1">
                        <a:lumMod val="85000"/>
                      </a:schemeClr>
                    </a:solidFill>
                  </a:tcPr>
                </a:tc>
              </a:tr>
            </a:tbl>
          </a:graphicData>
        </a:graphic>
      </p:graphicFrame>
    </p:spTree>
    <p:extLst>
      <p:ext uri="{BB962C8B-B14F-4D97-AF65-F5344CB8AC3E}">
        <p14:creationId xmlns:p14="http://schemas.microsoft.com/office/powerpoint/2010/main" val="2094301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0"/>
          </a:schemeClr>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52590069"/>
              </p:ext>
            </p:extLst>
          </p:nvPr>
        </p:nvGraphicFramePr>
        <p:xfrm>
          <a:off x="297702" y="764704"/>
          <a:ext cx="8496944" cy="2740025"/>
        </p:xfrm>
        <a:graphic>
          <a:graphicData uri="http://schemas.openxmlformats.org/drawingml/2006/table">
            <a:tbl>
              <a:tblPr firstRow="1" firstCol="1" bandRow="1">
                <a:tableStyleId>{5C22544A-7EE6-4342-B048-85BDC9FD1C3A}</a:tableStyleId>
              </a:tblPr>
              <a:tblGrid>
                <a:gridCol w="4248472"/>
                <a:gridCol w="4248472"/>
              </a:tblGrid>
              <a:tr h="942340">
                <a:tc>
                  <a:txBody>
                    <a:bodyPr/>
                    <a:lstStyle/>
                    <a:p>
                      <a:pPr algn="ctr">
                        <a:lnSpc>
                          <a:spcPct val="115000"/>
                        </a:lnSpc>
                        <a:spcAft>
                          <a:spcPts val="0"/>
                        </a:spcAft>
                      </a:pPr>
                      <a:r>
                        <a:rPr lang="en-GB" sz="1800" dirty="0">
                          <a:solidFill>
                            <a:schemeClr val="tx1"/>
                          </a:solidFill>
                          <a:effectLst/>
                        </a:rPr>
                        <a:t>5-in-1: </a:t>
                      </a:r>
                      <a:r>
                        <a:rPr lang="en-GB" sz="1800" dirty="0" err="1">
                          <a:solidFill>
                            <a:schemeClr val="tx1"/>
                          </a:solidFill>
                          <a:effectLst/>
                        </a:rPr>
                        <a:t>Diptheria</a:t>
                      </a:r>
                      <a:r>
                        <a:rPr lang="en-GB" sz="1800" dirty="0">
                          <a:solidFill>
                            <a:schemeClr val="tx1"/>
                          </a:solidFill>
                          <a:effectLst/>
                        </a:rPr>
                        <a:t>, tetanus, whooping cough, polio and flu</a:t>
                      </a:r>
                      <a:endParaRPr lang="en-GB" sz="1100"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a:txBody>
                    <a:bodyPr/>
                    <a:lstStyle/>
                    <a:p>
                      <a:pPr algn="ctr">
                        <a:lnSpc>
                          <a:spcPct val="115000"/>
                        </a:lnSpc>
                        <a:spcAft>
                          <a:spcPts val="0"/>
                        </a:spcAft>
                      </a:pPr>
                      <a:r>
                        <a:rPr lang="en-GB" sz="1800" dirty="0">
                          <a:solidFill>
                            <a:schemeClr val="tx1"/>
                          </a:solidFill>
                          <a:effectLst/>
                        </a:rPr>
                        <a:t>Pre-School booster: diphtheria, tetanus, whooping cough and polio</a:t>
                      </a:r>
                      <a:endParaRPr lang="en-GB" sz="1100"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r>
              <a:tr h="942340">
                <a:tc>
                  <a:txBody>
                    <a:bodyPr/>
                    <a:lstStyle/>
                    <a:p>
                      <a:pPr algn="ctr">
                        <a:lnSpc>
                          <a:spcPct val="115000"/>
                        </a:lnSpc>
                        <a:spcAft>
                          <a:spcPts val="0"/>
                        </a:spcAft>
                      </a:pPr>
                      <a:r>
                        <a:rPr lang="en-GB" sz="1800" dirty="0">
                          <a:solidFill>
                            <a:schemeClr val="tx1"/>
                          </a:solidFill>
                          <a:effectLst/>
                        </a:rPr>
                        <a:t>MMR (measles, mumps and rubella)</a:t>
                      </a:r>
                      <a:endParaRPr lang="en-GB" sz="1100"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a:txBody>
                    <a:bodyPr/>
                    <a:lstStyle/>
                    <a:p>
                      <a:pPr algn="ctr">
                        <a:lnSpc>
                          <a:spcPct val="115000"/>
                        </a:lnSpc>
                        <a:spcAft>
                          <a:spcPts val="0"/>
                        </a:spcAft>
                      </a:pPr>
                      <a:r>
                        <a:rPr lang="en-GB" sz="1800" b="1" dirty="0">
                          <a:solidFill>
                            <a:schemeClr val="tx1"/>
                          </a:solidFill>
                          <a:effectLst/>
                        </a:rPr>
                        <a:t>HPV (human papilloma virus)</a:t>
                      </a:r>
                      <a:endParaRPr lang="en-GB" sz="11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r>
              <a:tr h="855345">
                <a:tc>
                  <a:txBody>
                    <a:bodyPr/>
                    <a:lstStyle/>
                    <a:p>
                      <a:pPr algn="ctr">
                        <a:lnSpc>
                          <a:spcPct val="115000"/>
                        </a:lnSpc>
                        <a:spcAft>
                          <a:spcPts val="0"/>
                        </a:spcAft>
                      </a:pPr>
                      <a:r>
                        <a:rPr lang="en-GB" sz="1800" dirty="0">
                          <a:solidFill>
                            <a:schemeClr val="tx1"/>
                          </a:solidFill>
                          <a:effectLst/>
                        </a:rPr>
                        <a:t>Teenage booster: diphtheria, tetanus and polio</a:t>
                      </a:r>
                      <a:endParaRPr lang="en-GB" sz="1100"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a:txBody>
                    <a:bodyPr/>
                    <a:lstStyle/>
                    <a:p>
                      <a:pPr algn="ctr">
                        <a:lnSpc>
                          <a:spcPct val="115000"/>
                        </a:lnSpc>
                        <a:spcAft>
                          <a:spcPts val="0"/>
                        </a:spcAft>
                      </a:pPr>
                      <a:r>
                        <a:rPr lang="en-GB" sz="1800" dirty="0">
                          <a:solidFill>
                            <a:schemeClr val="tx1"/>
                          </a:solidFill>
                          <a:effectLst/>
                        </a:rPr>
                        <a:t> </a:t>
                      </a:r>
                      <a:endParaRPr lang="en-GB" sz="1100"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r>
            </a:tbl>
          </a:graphicData>
        </a:graphic>
      </p:graphicFrame>
      <p:sp>
        <p:nvSpPr>
          <p:cNvPr id="7" name="TextBox 6"/>
          <p:cNvSpPr txBox="1"/>
          <p:nvPr/>
        </p:nvSpPr>
        <p:spPr>
          <a:xfrm>
            <a:off x="323528" y="44624"/>
            <a:ext cx="2414122" cy="523220"/>
          </a:xfrm>
          <a:prstGeom prst="rect">
            <a:avLst/>
          </a:prstGeom>
          <a:noFill/>
        </p:spPr>
        <p:txBody>
          <a:bodyPr wrap="none" rtlCol="0">
            <a:spAutoFit/>
          </a:bodyPr>
          <a:lstStyle/>
          <a:p>
            <a:r>
              <a:rPr lang="en-GB" sz="2800" dirty="0" smtClean="0"/>
              <a:t>Starter Scaffold</a:t>
            </a:r>
            <a:endParaRPr lang="en-GB" sz="2800" dirty="0"/>
          </a:p>
        </p:txBody>
      </p:sp>
      <p:cxnSp>
        <p:nvCxnSpPr>
          <p:cNvPr id="8" name="Straight Connector 7"/>
          <p:cNvCxnSpPr/>
          <p:nvPr/>
        </p:nvCxnSpPr>
        <p:spPr>
          <a:xfrm>
            <a:off x="0" y="3717032"/>
            <a:ext cx="9144000" cy="0"/>
          </a:xfrm>
          <a:prstGeom prst="line">
            <a:avLst/>
          </a:prstGeom>
          <a:ln w="34925">
            <a:solidFill>
              <a:schemeClr val="tx1"/>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11" name="Table 10"/>
          <p:cNvGraphicFramePr>
            <a:graphicFrameLocks noGrp="1"/>
          </p:cNvGraphicFramePr>
          <p:nvPr>
            <p:extLst>
              <p:ext uri="{D42A27DB-BD31-4B8C-83A1-F6EECF244321}">
                <p14:modId xmlns:p14="http://schemas.microsoft.com/office/powerpoint/2010/main" val="3958239368"/>
              </p:ext>
            </p:extLst>
          </p:nvPr>
        </p:nvGraphicFramePr>
        <p:xfrm>
          <a:off x="323528" y="3933056"/>
          <a:ext cx="8496944" cy="2740025"/>
        </p:xfrm>
        <a:graphic>
          <a:graphicData uri="http://schemas.openxmlformats.org/drawingml/2006/table">
            <a:tbl>
              <a:tblPr firstRow="1" firstCol="1" bandRow="1">
                <a:tableStyleId>{5C22544A-7EE6-4342-B048-85BDC9FD1C3A}</a:tableStyleId>
              </a:tblPr>
              <a:tblGrid>
                <a:gridCol w="4248472"/>
                <a:gridCol w="4248472"/>
              </a:tblGrid>
              <a:tr h="942340">
                <a:tc>
                  <a:txBody>
                    <a:bodyPr/>
                    <a:lstStyle/>
                    <a:p>
                      <a:pPr algn="ctr">
                        <a:lnSpc>
                          <a:spcPct val="115000"/>
                        </a:lnSpc>
                        <a:spcAft>
                          <a:spcPts val="0"/>
                        </a:spcAft>
                      </a:pPr>
                      <a:r>
                        <a:rPr lang="en-GB" sz="1800" dirty="0">
                          <a:solidFill>
                            <a:schemeClr val="tx1"/>
                          </a:solidFill>
                          <a:effectLst/>
                        </a:rPr>
                        <a:t>5-in-1: </a:t>
                      </a:r>
                      <a:r>
                        <a:rPr lang="en-GB" sz="1800" dirty="0" err="1">
                          <a:solidFill>
                            <a:schemeClr val="tx1"/>
                          </a:solidFill>
                          <a:effectLst/>
                        </a:rPr>
                        <a:t>Diptheria</a:t>
                      </a:r>
                      <a:r>
                        <a:rPr lang="en-GB" sz="1800" dirty="0">
                          <a:solidFill>
                            <a:schemeClr val="tx1"/>
                          </a:solidFill>
                          <a:effectLst/>
                        </a:rPr>
                        <a:t>, tetanus, whooping cough, polio and flu</a:t>
                      </a:r>
                      <a:endParaRPr lang="en-GB" sz="1100"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a:txBody>
                    <a:bodyPr/>
                    <a:lstStyle/>
                    <a:p>
                      <a:pPr algn="ctr">
                        <a:lnSpc>
                          <a:spcPct val="115000"/>
                        </a:lnSpc>
                        <a:spcAft>
                          <a:spcPts val="0"/>
                        </a:spcAft>
                      </a:pPr>
                      <a:r>
                        <a:rPr lang="en-GB" sz="1800">
                          <a:solidFill>
                            <a:schemeClr val="tx1"/>
                          </a:solidFill>
                          <a:effectLst/>
                        </a:rPr>
                        <a:t>Pre-School booster: diphtheria, tetanus, whooping cough and polio</a:t>
                      </a:r>
                      <a:endParaRPr lang="en-GB" sz="1100">
                        <a:solidFill>
                          <a:schemeClr val="tx1"/>
                        </a:solidFill>
                        <a:effectLst/>
                        <a:latin typeface="Calibri"/>
                        <a:ea typeface="Calibri"/>
                        <a:cs typeface="Times New Roman"/>
                      </a:endParaRPr>
                    </a:p>
                  </a:txBody>
                  <a:tcPr marL="68580" marR="68580" marT="0" marB="0" anchor="ctr">
                    <a:solidFill>
                      <a:schemeClr val="bg1">
                        <a:lumMod val="85000"/>
                      </a:schemeClr>
                    </a:solidFill>
                  </a:tcPr>
                </a:tc>
              </a:tr>
              <a:tr h="942340">
                <a:tc>
                  <a:txBody>
                    <a:bodyPr/>
                    <a:lstStyle/>
                    <a:p>
                      <a:pPr algn="ctr">
                        <a:lnSpc>
                          <a:spcPct val="115000"/>
                        </a:lnSpc>
                        <a:spcAft>
                          <a:spcPts val="0"/>
                        </a:spcAft>
                      </a:pPr>
                      <a:r>
                        <a:rPr lang="en-GB" sz="1800" dirty="0">
                          <a:solidFill>
                            <a:schemeClr val="tx1"/>
                          </a:solidFill>
                          <a:effectLst/>
                        </a:rPr>
                        <a:t>MMR (measles, mumps and rubella)</a:t>
                      </a:r>
                      <a:endParaRPr lang="en-GB" sz="1100"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a:txBody>
                    <a:bodyPr/>
                    <a:lstStyle/>
                    <a:p>
                      <a:pPr algn="ctr">
                        <a:lnSpc>
                          <a:spcPct val="115000"/>
                        </a:lnSpc>
                        <a:spcAft>
                          <a:spcPts val="0"/>
                        </a:spcAft>
                      </a:pPr>
                      <a:r>
                        <a:rPr lang="en-GB" sz="1800" b="1" dirty="0">
                          <a:solidFill>
                            <a:schemeClr val="tx1"/>
                          </a:solidFill>
                          <a:effectLst/>
                        </a:rPr>
                        <a:t>HPV (human papilloma virus)</a:t>
                      </a:r>
                      <a:endParaRPr lang="en-GB" sz="11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r>
              <a:tr h="855345">
                <a:tc>
                  <a:txBody>
                    <a:bodyPr/>
                    <a:lstStyle/>
                    <a:p>
                      <a:pPr algn="ctr">
                        <a:lnSpc>
                          <a:spcPct val="115000"/>
                        </a:lnSpc>
                        <a:spcAft>
                          <a:spcPts val="0"/>
                        </a:spcAft>
                      </a:pPr>
                      <a:r>
                        <a:rPr lang="en-GB" sz="1800" dirty="0">
                          <a:solidFill>
                            <a:schemeClr val="tx1"/>
                          </a:solidFill>
                          <a:effectLst/>
                        </a:rPr>
                        <a:t>Teenage booster: diphtheria, tetanus and polio</a:t>
                      </a:r>
                      <a:endParaRPr lang="en-GB" sz="1100"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a:txBody>
                    <a:bodyPr/>
                    <a:lstStyle/>
                    <a:p>
                      <a:pPr algn="ctr">
                        <a:lnSpc>
                          <a:spcPct val="115000"/>
                        </a:lnSpc>
                        <a:spcAft>
                          <a:spcPts val="0"/>
                        </a:spcAft>
                      </a:pPr>
                      <a:r>
                        <a:rPr lang="en-GB" sz="1800" dirty="0">
                          <a:solidFill>
                            <a:schemeClr val="tx1"/>
                          </a:solidFill>
                          <a:effectLst/>
                        </a:rPr>
                        <a:t> </a:t>
                      </a:r>
                      <a:endParaRPr lang="en-GB" sz="1100"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r>
            </a:tbl>
          </a:graphicData>
        </a:graphic>
      </p:graphicFrame>
    </p:spTree>
    <p:extLst>
      <p:ext uri="{BB962C8B-B14F-4D97-AF65-F5344CB8AC3E}">
        <p14:creationId xmlns:p14="http://schemas.microsoft.com/office/powerpoint/2010/main" val="3177198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830" y="836712"/>
            <a:ext cx="8373122" cy="5616624"/>
          </a:xfrm>
          <a:prstGeom prst="rect">
            <a:avLst/>
          </a:prstGeom>
          <a:solidFill>
            <a:schemeClr val="accent2">
              <a:lumMod val="20000"/>
              <a:lumOff val="80000"/>
            </a:schemeClr>
          </a:solidFill>
        </p:spPr>
        <p:txBody>
          <a:bodyPr wrap="square" rtlCol="0">
            <a:noAutofit/>
          </a:bodyPr>
          <a:lstStyle/>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46815075"/>
              </p:ext>
            </p:extLst>
          </p:nvPr>
        </p:nvGraphicFramePr>
        <p:xfrm>
          <a:off x="535625" y="980728"/>
          <a:ext cx="8052556" cy="5256583"/>
        </p:xfrm>
        <a:graphic>
          <a:graphicData uri="http://schemas.openxmlformats.org/drawingml/2006/table">
            <a:tbl>
              <a:tblPr firstRow="1" bandRow="1">
                <a:tableStyleId>{10A1B5D5-9B99-4C35-A422-299274C87663}</a:tableStyleId>
              </a:tblPr>
              <a:tblGrid>
                <a:gridCol w="3296101"/>
                <a:gridCol w="4756455"/>
              </a:tblGrid>
              <a:tr h="661013">
                <a:tc gridSpan="2">
                  <a:txBody>
                    <a:bodyPr/>
                    <a:lstStyle/>
                    <a:p>
                      <a:r>
                        <a:rPr lang="en-GB" sz="2400" dirty="0" smtClean="0"/>
                        <a:t>Which</a:t>
                      </a:r>
                      <a:r>
                        <a:rPr lang="en-GB" sz="2400" baseline="0" dirty="0" smtClean="0"/>
                        <a:t> diseases are children vaccinated against at these ages?</a:t>
                      </a:r>
                      <a:endParaRPr lang="en-GB" sz="2400" dirty="0"/>
                    </a:p>
                  </a:txBody>
                  <a:tcPr/>
                </a:tc>
                <a:tc hMerge="1">
                  <a:txBody>
                    <a:bodyPr/>
                    <a:lstStyle/>
                    <a:p>
                      <a:endParaRPr lang="en-GB" dirty="0"/>
                    </a:p>
                  </a:txBody>
                  <a:tcPr/>
                </a:tc>
              </a:tr>
              <a:tr h="919114">
                <a:tc>
                  <a:txBody>
                    <a:bodyPr/>
                    <a:lstStyle/>
                    <a:p>
                      <a:pPr algn="ctr"/>
                      <a:r>
                        <a:rPr lang="en-GB" sz="2400" dirty="0" smtClean="0"/>
                        <a:t>2 months</a:t>
                      </a:r>
                      <a:endParaRPr lang="en-GB" sz="2400" b="1" dirty="0"/>
                    </a:p>
                  </a:txBody>
                  <a:tcPr/>
                </a:tc>
                <a:tc>
                  <a:txBody>
                    <a:bodyPr/>
                    <a:lstStyle/>
                    <a:p>
                      <a:pPr marL="342900" indent="-342900">
                        <a:buFont typeface="Arial" pitchFamily="34" charset="0"/>
                        <a:buChar char="•"/>
                      </a:pPr>
                      <a:r>
                        <a:rPr lang="en-GB" sz="2400" dirty="0" smtClean="0"/>
                        <a:t>Diphtheria,</a:t>
                      </a:r>
                      <a:r>
                        <a:rPr lang="en-GB" sz="2400" baseline="0" dirty="0" smtClean="0"/>
                        <a:t> tetanus, whooping cough, polio and flu</a:t>
                      </a:r>
                    </a:p>
                  </a:txBody>
                  <a:tcPr/>
                </a:tc>
              </a:tr>
              <a:tr h="919114">
                <a:tc>
                  <a:txBody>
                    <a:bodyPr/>
                    <a:lstStyle/>
                    <a:p>
                      <a:pPr algn="ctr"/>
                      <a:r>
                        <a:rPr lang="en-GB" sz="2400" dirty="0" smtClean="0"/>
                        <a:t>1</a:t>
                      </a:r>
                      <a:r>
                        <a:rPr lang="en-GB" sz="2400" baseline="0" dirty="0" smtClean="0"/>
                        <a:t> year</a:t>
                      </a:r>
                      <a:endParaRPr lang="en-GB" sz="2400" b="1" dirty="0"/>
                    </a:p>
                  </a:txBody>
                  <a:tcPr/>
                </a:tc>
                <a:tc>
                  <a:txBody>
                    <a:bodyPr/>
                    <a:lstStyle/>
                    <a:p>
                      <a:pPr marL="342900" indent="-342900">
                        <a:buFont typeface="Arial" pitchFamily="34" charset="0"/>
                        <a:buChar char="•"/>
                      </a:pPr>
                      <a:r>
                        <a:rPr lang="en-GB" sz="2400" dirty="0" smtClean="0"/>
                        <a:t>MMR (measles, mumps and rubella)</a:t>
                      </a:r>
                    </a:p>
                  </a:txBody>
                  <a:tcPr/>
                </a:tc>
              </a:tr>
              <a:tr h="1327609">
                <a:tc>
                  <a:txBody>
                    <a:bodyPr/>
                    <a:lstStyle/>
                    <a:p>
                      <a:pPr algn="ctr"/>
                      <a:r>
                        <a:rPr lang="en-GB" sz="2400" dirty="0" smtClean="0"/>
                        <a:t>3 years</a:t>
                      </a:r>
                      <a:endParaRPr lang="en-GB" sz="2400" b="1" dirty="0"/>
                    </a:p>
                  </a:txBody>
                  <a:tcPr/>
                </a:tc>
                <a:tc>
                  <a:txBody>
                    <a:bodyPr/>
                    <a:lstStyle/>
                    <a:p>
                      <a:pPr marL="342900" indent="-342900">
                        <a:buFont typeface="Arial" pitchFamily="34" charset="0"/>
                        <a:buChar char="•"/>
                      </a:pPr>
                      <a:r>
                        <a:rPr lang="en-GB" sz="2400" dirty="0" smtClean="0"/>
                        <a:t>Pre-school booster: diphtheria, tetanus,</a:t>
                      </a:r>
                      <a:r>
                        <a:rPr lang="en-GB" sz="2400" baseline="0" dirty="0" smtClean="0"/>
                        <a:t> whooping cough and polio</a:t>
                      </a:r>
                      <a:endParaRPr lang="en-GB" sz="2400" dirty="0"/>
                    </a:p>
                  </a:txBody>
                  <a:tcPr/>
                </a:tc>
              </a:tr>
              <a:tr h="510619">
                <a:tc>
                  <a:txBody>
                    <a:bodyPr/>
                    <a:lstStyle/>
                    <a:p>
                      <a:pPr algn="ctr"/>
                      <a:r>
                        <a:rPr lang="en-GB" sz="2400" dirty="0" smtClean="0"/>
                        <a:t>12-13</a:t>
                      </a:r>
                      <a:r>
                        <a:rPr lang="en-GB" sz="2400" baseline="0" dirty="0" smtClean="0"/>
                        <a:t> years</a:t>
                      </a:r>
                      <a:endParaRPr lang="en-GB" sz="2400" b="1" dirty="0"/>
                    </a:p>
                  </a:txBody>
                  <a:tcPr/>
                </a:tc>
                <a:tc>
                  <a:txBody>
                    <a:bodyPr/>
                    <a:lstStyle/>
                    <a:p>
                      <a:pPr marL="342900" indent="-342900">
                        <a:buFont typeface="Arial" pitchFamily="34" charset="0"/>
                        <a:buChar char="•"/>
                      </a:pPr>
                      <a:r>
                        <a:rPr lang="en-GB" sz="2400" dirty="0" smtClean="0"/>
                        <a:t>HPV (Human papilloma</a:t>
                      </a:r>
                      <a:r>
                        <a:rPr lang="en-GB" sz="2400" baseline="0" dirty="0" smtClean="0"/>
                        <a:t> virus)</a:t>
                      </a:r>
                      <a:endParaRPr lang="en-GB" sz="2400" dirty="0"/>
                    </a:p>
                  </a:txBody>
                  <a:tcPr/>
                </a:tc>
              </a:tr>
              <a:tr h="919114">
                <a:tc>
                  <a:txBody>
                    <a:bodyPr/>
                    <a:lstStyle/>
                    <a:p>
                      <a:pPr algn="ctr"/>
                      <a:r>
                        <a:rPr lang="en-GB" sz="2400" dirty="0" smtClean="0"/>
                        <a:t>13-18 years</a:t>
                      </a:r>
                      <a:endParaRPr lang="en-GB" sz="2400" b="1" dirty="0"/>
                    </a:p>
                  </a:txBody>
                  <a:tcPr/>
                </a:tc>
                <a:tc>
                  <a:txBody>
                    <a:bodyPr/>
                    <a:lstStyle/>
                    <a:p>
                      <a:pPr marL="342900" indent="-342900">
                        <a:buFont typeface="Arial" pitchFamily="34" charset="0"/>
                        <a:buChar char="•"/>
                      </a:pPr>
                      <a:r>
                        <a:rPr lang="en-GB" sz="2400" dirty="0" smtClean="0"/>
                        <a:t>Teenage booster: diphtheria, tetanus</a:t>
                      </a:r>
                      <a:r>
                        <a:rPr lang="en-GB" sz="2400" baseline="0" dirty="0" smtClean="0"/>
                        <a:t> and polio</a:t>
                      </a:r>
                      <a:endParaRPr lang="en-GB" sz="2400" dirty="0"/>
                    </a:p>
                  </a:txBody>
                  <a:tcPr/>
                </a:tc>
              </a:tr>
            </a:tbl>
          </a:graphicData>
        </a:graphic>
      </p:graphicFrame>
    </p:spTree>
    <p:extLst>
      <p:ext uri="{BB962C8B-B14F-4D97-AF65-F5344CB8AC3E}">
        <p14:creationId xmlns:p14="http://schemas.microsoft.com/office/powerpoint/2010/main" val="435886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56176" y="1196752"/>
            <a:ext cx="2808312" cy="2520280"/>
          </a:xfrm>
          <a:prstGeom prst="rect">
            <a:avLst/>
          </a:prstGeom>
          <a:solidFill>
            <a:schemeClr val="bg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smtClean="0">
              <a:solidFill>
                <a:schemeClr val="tx1"/>
              </a:solidFill>
            </a:endParaRPr>
          </a:p>
          <a:p>
            <a:pPr algn="ctr"/>
            <a:endParaRPr lang="en-GB" dirty="0">
              <a:solidFill>
                <a:schemeClr val="tx1"/>
              </a:solidFill>
            </a:endParaRPr>
          </a:p>
          <a:p>
            <a:pPr algn="ctr"/>
            <a:r>
              <a:rPr lang="en-GB" sz="2300" dirty="0" smtClean="0">
                <a:solidFill>
                  <a:schemeClr val="tx1"/>
                </a:solidFill>
                <a:latin typeface="Arial" pitchFamily="34" charset="0"/>
                <a:cs typeface="Arial" pitchFamily="34" charset="0"/>
              </a:rPr>
              <a:t>Drugs </a:t>
            </a:r>
            <a:r>
              <a:rPr lang="en-GB" sz="2300" dirty="0">
                <a:solidFill>
                  <a:schemeClr val="tx1"/>
                </a:solidFill>
                <a:latin typeface="Arial" pitchFamily="34" charset="0"/>
                <a:cs typeface="Arial" pitchFamily="34" charset="0"/>
              </a:rPr>
              <a:t>are tested in test tubes and using computers to </a:t>
            </a:r>
            <a:r>
              <a:rPr lang="en-GB" sz="2300" dirty="0" smtClean="0">
                <a:solidFill>
                  <a:schemeClr val="tx1"/>
                </a:solidFill>
                <a:latin typeface="Arial" pitchFamily="34" charset="0"/>
                <a:cs typeface="Arial" pitchFamily="34" charset="0"/>
              </a:rPr>
              <a:t>try to assess if they may be dangerous to humans.</a:t>
            </a:r>
            <a:endParaRPr lang="en-GB" sz="2300" dirty="0">
              <a:solidFill>
                <a:schemeClr val="tx1"/>
              </a:solidFill>
              <a:latin typeface="Arial" pitchFamily="34" charset="0"/>
              <a:cs typeface="Arial" pitchFamily="34" charset="0"/>
            </a:endParaRPr>
          </a:p>
          <a:p>
            <a:r>
              <a:rPr lang="en-GB" dirty="0"/>
              <a:t> </a:t>
            </a:r>
          </a:p>
          <a:p>
            <a:pPr algn="ctr"/>
            <a:endParaRPr lang="en-GB"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3" name="Rectangle 2"/>
          <p:cNvSpPr/>
          <p:nvPr/>
        </p:nvSpPr>
        <p:spPr>
          <a:xfrm>
            <a:off x="6156176" y="3870785"/>
            <a:ext cx="2808312" cy="2520280"/>
          </a:xfrm>
          <a:prstGeom prst="rect">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are tested in two animal species to check that they are not toxic and to find the best dosage</a:t>
            </a:r>
            <a:endParaRPr lang="en-GB" sz="2300" dirty="0">
              <a:solidFill>
                <a:schemeClr val="tx1"/>
              </a:solidFill>
              <a:latin typeface="Arial" pitchFamily="34" charset="0"/>
              <a:cs typeface="Arial" pitchFamily="34" charset="0"/>
            </a:endParaRPr>
          </a:p>
        </p:txBody>
      </p:sp>
      <p:sp>
        <p:nvSpPr>
          <p:cNvPr id="4" name="Rectangle 3"/>
          <p:cNvSpPr/>
          <p:nvPr/>
        </p:nvSpPr>
        <p:spPr>
          <a:xfrm>
            <a:off x="251520" y="3869432"/>
            <a:ext cx="2808312" cy="2520280"/>
          </a:xfrm>
          <a:prstGeom prst="rect">
            <a:avLst/>
          </a:prstGeom>
          <a:solidFill>
            <a:schemeClr val="bg1"/>
          </a:solidFill>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are tested on a few healthy young men to ensure they are safe and to check for side effects.</a:t>
            </a:r>
            <a:endParaRPr lang="en-GB" sz="2300" dirty="0">
              <a:solidFill>
                <a:schemeClr val="tx1"/>
              </a:solidFill>
              <a:latin typeface="Arial" pitchFamily="34" charset="0"/>
              <a:cs typeface="Arial" pitchFamily="34" charset="0"/>
            </a:endParaRPr>
          </a:p>
        </p:txBody>
      </p:sp>
      <p:sp>
        <p:nvSpPr>
          <p:cNvPr id="5" name="Rectangle 4"/>
          <p:cNvSpPr/>
          <p:nvPr/>
        </p:nvSpPr>
        <p:spPr>
          <a:xfrm>
            <a:off x="3203848" y="1189218"/>
            <a:ext cx="2808312" cy="2520280"/>
          </a:xfrm>
          <a:prstGeom prst="rect">
            <a:avLst/>
          </a:prstGeom>
          <a:solidFill>
            <a:schemeClr val="bg1"/>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are tested on patients to check that the drug works to treat the disease in people.</a:t>
            </a:r>
            <a:endParaRPr lang="en-GB" sz="2300" dirty="0">
              <a:solidFill>
                <a:schemeClr val="tx1"/>
              </a:solidFill>
              <a:latin typeface="Arial" pitchFamily="34" charset="0"/>
              <a:cs typeface="Arial" pitchFamily="34" charset="0"/>
            </a:endParaRPr>
          </a:p>
        </p:txBody>
      </p:sp>
      <p:sp>
        <p:nvSpPr>
          <p:cNvPr id="6" name="Rectangle 5"/>
          <p:cNvSpPr/>
          <p:nvPr/>
        </p:nvSpPr>
        <p:spPr>
          <a:xfrm>
            <a:off x="251520" y="1189218"/>
            <a:ext cx="2808312" cy="25202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are tested on large numbers of patients. Half are given the new drug, half receive a placebo. </a:t>
            </a:r>
            <a:endParaRPr lang="en-GB" sz="2300" dirty="0">
              <a:solidFill>
                <a:schemeClr val="tx1"/>
              </a:solidFill>
              <a:latin typeface="Arial" pitchFamily="34" charset="0"/>
              <a:cs typeface="Arial" pitchFamily="34" charset="0"/>
            </a:endParaRPr>
          </a:p>
        </p:txBody>
      </p:sp>
      <p:sp>
        <p:nvSpPr>
          <p:cNvPr id="7" name="Rectangle 6"/>
          <p:cNvSpPr/>
          <p:nvPr/>
        </p:nvSpPr>
        <p:spPr>
          <a:xfrm>
            <a:off x="3203848" y="3867619"/>
            <a:ext cx="2808312" cy="25202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receive a license so doctors can prescribe them to patients</a:t>
            </a:r>
            <a:endParaRPr lang="en-GB" sz="2300" dirty="0">
              <a:solidFill>
                <a:schemeClr val="tx1"/>
              </a:solidFill>
              <a:latin typeface="Arial" pitchFamily="34" charset="0"/>
              <a:cs typeface="Arial" pitchFamily="34" charset="0"/>
            </a:endParaRPr>
          </a:p>
        </p:txBody>
      </p:sp>
      <p:sp>
        <p:nvSpPr>
          <p:cNvPr id="9" name="TextBox 8"/>
          <p:cNvSpPr txBox="1"/>
          <p:nvPr/>
        </p:nvSpPr>
        <p:spPr>
          <a:xfrm>
            <a:off x="270603" y="366687"/>
            <a:ext cx="8832867" cy="523220"/>
          </a:xfrm>
          <a:prstGeom prst="rect">
            <a:avLst/>
          </a:prstGeom>
          <a:solidFill>
            <a:schemeClr val="bg1">
              <a:lumMod val="95000"/>
            </a:schemeClr>
          </a:solidFill>
        </p:spPr>
        <p:txBody>
          <a:bodyPr wrap="none" rtlCol="0">
            <a:spAutoFit/>
          </a:bodyPr>
          <a:lstStyle/>
          <a:p>
            <a:r>
              <a:rPr lang="en-GB" sz="2800" b="1" dirty="0" smtClean="0">
                <a:latin typeface="Arial" pitchFamily="34" charset="0"/>
                <a:cs typeface="Arial" pitchFamily="34" charset="0"/>
              </a:rPr>
              <a:t>Put the drug development stages in the right order</a:t>
            </a:r>
            <a:endParaRPr lang="en-GB" sz="2800" b="1" dirty="0">
              <a:latin typeface="Arial" pitchFamily="34" charset="0"/>
              <a:cs typeface="Arial" pitchFamily="34" charset="0"/>
            </a:endParaRPr>
          </a:p>
        </p:txBody>
      </p:sp>
    </p:spTree>
    <p:extLst>
      <p:ext uri="{BB962C8B-B14F-4D97-AF65-F5344CB8AC3E}">
        <p14:creationId xmlns:p14="http://schemas.microsoft.com/office/powerpoint/2010/main" val="2933335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6140552" y="3869432"/>
            <a:ext cx="2808312" cy="25202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receive a license so doctors can prescribe them to patients</a:t>
            </a:r>
            <a:endParaRPr lang="en-GB" sz="2300" dirty="0">
              <a:solidFill>
                <a:schemeClr val="tx1"/>
              </a:solidFill>
              <a:latin typeface="Arial" pitchFamily="34" charset="0"/>
              <a:cs typeface="Arial" pitchFamily="34" charset="0"/>
            </a:endParaRPr>
          </a:p>
        </p:txBody>
      </p:sp>
      <p:sp>
        <p:nvSpPr>
          <p:cNvPr id="21" name="Rectangle 20"/>
          <p:cNvSpPr/>
          <p:nvPr/>
        </p:nvSpPr>
        <p:spPr>
          <a:xfrm>
            <a:off x="229170" y="3869432"/>
            <a:ext cx="2808312" cy="2520280"/>
          </a:xfrm>
          <a:prstGeom prst="rect">
            <a:avLst/>
          </a:prstGeom>
          <a:solidFill>
            <a:schemeClr val="bg1"/>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are tested on patients to check that the drug works to treat the disease in people.</a:t>
            </a:r>
            <a:endParaRPr lang="en-GB" sz="2300" dirty="0">
              <a:solidFill>
                <a:schemeClr val="tx1"/>
              </a:solidFill>
              <a:latin typeface="Arial" pitchFamily="34" charset="0"/>
              <a:cs typeface="Arial" pitchFamily="34" charset="0"/>
            </a:endParaRPr>
          </a:p>
        </p:txBody>
      </p:sp>
      <p:sp>
        <p:nvSpPr>
          <p:cNvPr id="20" name="Rectangle 19"/>
          <p:cNvSpPr/>
          <p:nvPr/>
        </p:nvSpPr>
        <p:spPr>
          <a:xfrm>
            <a:off x="6156176" y="1195392"/>
            <a:ext cx="2808312" cy="2520280"/>
          </a:xfrm>
          <a:prstGeom prst="rect">
            <a:avLst/>
          </a:prstGeom>
          <a:solidFill>
            <a:schemeClr val="bg1"/>
          </a:solidFill>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are tested on a few healthy young men to ensure they are safe and to check for side effects.</a:t>
            </a:r>
            <a:endParaRPr lang="en-GB" sz="2300" dirty="0">
              <a:solidFill>
                <a:schemeClr val="tx1"/>
              </a:solidFill>
              <a:latin typeface="Arial" pitchFamily="34" charset="0"/>
              <a:cs typeface="Arial" pitchFamily="34" charset="0"/>
            </a:endParaRPr>
          </a:p>
        </p:txBody>
      </p:sp>
      <p:sp>
        <p:nvSpPr>
          <p:cNvPr id="19" name="Rectangle 18"/>
          <p:cNvSpPr/>
          <p:nvPr/>
        </p:nvSpPr>
        <p:spPr>
          <a:xfrm>
            <a:off x="251520" y="1195392"/>
            <a:ext cx="2808312" cy="2520280"/>
          </a:xfrm>
          <a:prstGeom prst="rect">
            <a:avLst/>
          </a:prstGeom>
          <a:solidFill>
            <a:schemeClr val="bg1"/>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smtClean="0">
              <a:solidFill>
                <a:schemeClr val="tx1"/>
              </a:solidFill>
            </a:endParaRPr>
          </a:p>
          <a:p>
            <a:pPr algn="ctr"/>
            <a:endParaRPr lang="en-GB" dirty="0">
              <a:solidFill>
                <a:schemeClr val="tx1"/>
              </a:solidFill>
            </a:endParaRPr>
          </a:p>
          <a:p>
            <a:pPr algn="ctr"/>
            <a:r>
              <a:rPr lang="en-GB" sz="2300" dirty="0" smtClean="0">
                <a:solidFill>
                  <a:schemeClr val="tx1"/>
                </a:solidFill>
                <a:latin typeface="Arial" pitchFamily="34" charset="0"/>
                <a:cs typeface="Arial" pitchFamily="34" charset="0"/>
              </a:rPr>
              <a:t>Drugs </a:t>
            </a:r>
            <a:r>
              <a:rPr lang="en-GB" sz="2300" dirty="0">
                <a:solidFill>
                  <a:schemeClr val="tx1"/>
                </a:solidFill>
                <a:latin typeface="Arial" pitchFamily="34" charset="0"/>
                <a:cs typeface="Arial" pitchFamily="34" charset="0"/>
              </a:rPr>
              <a:t>are tested in test tubes and using computers to </a:t>
            </a:r>
            <a:r>
              <a:rPr lang="en-GB" sz="2300" dirty="0" smtClean="0">
                <a:solidFill>
                  <a:schemeClr val="tx1"/>
                </a:solidFill>
                <a:latin typeface="Arial" pitchFamily="34" charset="0"/>
                <a:cs typeface="Arial" pitchFamily="34" charset="0"/>
              </a:rPr>
              <a:t>try to assess if they may be dangerous to humans.</a:t>
            </a:r>
            <a:endParaRPr lang="en-GB" sz="2300" dirty="0">
              <a:solidFill>
                <a:schemeClr val="tx1"/>
              </a:solidFill>
              <a:latin typeface="Arial" pitchFamily="34" charset="0"/>
              <a:cs typeface="Arial" pitchFamily="34" charset="0"/>
            </a:endParaRPr>
          </a:p>
          <a:p>
            <a:r>
              <a:rPr lang="en-GB" dirty="0"/>
              <a:t> </a:t>
            </a:r>
          </a:p>
          <a:p>
            <a:pPr algn="ctr"/>
            <a:endParaRPr lang="en-GB"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18" name="Rectangle 17"/>
          <p:cNvSpPr/>
          <p:nvPr/>
        </p:nvSpPr>
        <p:spPr>
          <a:xfrm>
            <a:off x="3226327" y="1195392"/>
            <a:ext cx="2808312" cy="2520280"/>
          </a:xfrm>
          <a:prstGeom prst="rect">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are tested in two animal species to check that they are not toxic and to find the best dosage</a:t>
            </a:r>
            <a:endParaRPr lang="en-GB" sz="2300" dirty="0">
              <a:solidFill>
                <a:schemeClr val="tx1"/>
              </a:solidFill>
              <a:latin typeface="Arial" pitchFamily="34" charset="0"/>
              <a:cs typeface="Arial" pitchFamily="34" charset="0"/>
            </a:endParaRPr>
          </a:p>
        </p:txBody>
      </p:sp>
      <p:sp>
        <p:nvSpPr>
          <p:cNvPr id="17" name="Rectangle 16"/>
          <p:cNvSpPr/>
          <p:nvPr/>
        </p:nvSpPr>
        <p:spPr>
          <a:xfrm>
            <a:off x="3226327" y="3869432"/>
            <a:ext cx="2808312" cy="25202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Drugs are tested on large numbers of patients. Half are given the new drug, half receive a placebo. </a:t>
            </a:r>
            <a:endParaRPr lang="en-GB" sz="2300" dirty="0">
              <a:solidFill>
                <a:schemeClr val="tx1"/>
              </a:solidFill>
              <a:latin typeface="Arial" pitchFamily="34" charset="0"/>
              <a:cs typeface="Arial" pitchFamily="34" charset="0"/>
            </a:endParaRPr>
          </a:p>
        </p:txBody>
      </p:sp>
      <p:sp>
        <p:nvSpPr>
          <p:cNvPr id="9" name="TextBox 8"/>
          <p:cNvSpPr txBox="1"/>
          <p:nvPr/>
        </p:nvSpPr>
        <p:spPr>
          <a:xfrm>
            <a:off x="251520" y="1195392"/>
            <a:ext cx="301686" cy="369332"/>
          </a:xfrm>
          <a:prstGeom prst="rect">
            <a:avLst/>
          </a:prstGeom>
          <a:noFill/>
        </p:spPr>
        <p:txBody>
          <a:bodyPr wrap="none" rtlCol="0">
            <a:spAutoFit/>
          </a:bodyPr>
          <a:lstStyle/>
          <a:p>
            <a:r>
              <a:rPr lang="en-GB" dirty="0" smtClean="0"/>
              <a:t>1</a:t>
            </a:r>
            <a:endParaRPr lang="en-GB" dirty="0"/>
          </a:p>
        </p:txBody>
      </p:sp>
      <p:sp>
        <p:nvSpPr>
          <p:cNvPr id="10" name="TextBox 9"/>
          <p:cNvSpPr txBox="1"/>
          <p:nvPr/>
        </p:nvSpPr>
        <p:spPr>
          <a:xfrm>
            <a:off x="3229727" y="3826486"/>
            <a:ext cx="301686" cy="369332"/>
          </a:xfrm>
          <a:prstGeom prst="rect">
            <a:avLst/>
          </a:prstGeom>
          <a:noFill/>
        </p:spPr>
        <p:txBody>
          <a:bodyPr wrap="none" rtlCol="0">
            <a:spAutoFit/>
          </a:bodyPr>
          <a:lstStyle/>
          <a:p>
            <a:r>
              <a:rPr lang="en-GB" dirty="0" smtClean="0"/>
              <a:t>5</a:t>
            </a:r>
            <a:endParaRPr lang="en-GB" dirty="0"/>
          </a:p>
        </p:txBody>
      </p:sp>
      <p:sp>
        <p:nvSpPr>
          <p:cNvPr id="11" name="TextBox 10"/>
          <p:cNvSpPr txBox="1"/>
          <p:nvPr/>
        </p:nvSpPr>
        <p:spPr>
          <a:xfrm>
            <a:off x="6156176" y="3875520"/>
            <a:ext cx="301686" cy="369332"/>
          </a:xfrm>
          <a:prstGeom prst="rect">
            <a:avLst/>
          </a:prstGeom>
          <a:noFill/>
        </p:spPr>
        <p:txBody>
          <a:bodyPr wrap="none" rtlCol="0">
            <a:spAutoFit/>
          </a:bodyPr>
          <a:lstStyle/>
          <a:p>
            <a:r>
              <a:rPr lang="en-GB" dirty="0" smtClean="0"/>
              <a:t>6</a:t>
            </a:r>
            <a:endParaRPr lang="en-GB" dirty="0"/>
          </a:p>
        </p:txBody>
      </p:sp>
      <p:sp>
        <p:nvSpPr>
          <p:cNvPr id="12" name="TextBox 11"/>
          <p:cNvSpPr txBox="1"/>
          <p:nvPr/>
        </p:nvSpPr>
        <p:spPr>
          <a:xfrm>
            <a:off x="6156176" y="1141588"/>
            <a:ext cx="301686" cy="369332"/>
          </a:xfrm>
          <a:prstGeom prst="rect">
            <a:avLst/>
          </a:prstGeom>
          <a:noFill/>
        </p:spPr>
        <p:txBody>
          <a:bodyPr wrap="none" rtlCol="0">
            <a:spAutoFit/>
          </a:bodyPr>
          <a:lstStyle/>
          <a:p>
            <a:r>
              <a:rPr lang="en-GB" dirty="0" smtClean="0"/>
              <a:t>3</a:t>
            </a:r>
            <a:endParaRPr lang="en-GB" dirty="0"/>
          </a:p>
        </p:txBody>
      </p:sp>
      <p:sp>
        <p:nvSpPr>
          <p:cNvPr id="13" name="TextBox 12"/>
          <p:cNvSpPr txBox="1"/>
          <p:nvPr/>
        </p:nvSpPr>
        <p:spPr>
          <a:xfrm>
            <a:off x="251520" y="3875520"/>
            <a:ext cx="301686" cy="369332"/>
          </a:xfrm>
          <a:prstGeom prst="rect">
            <a:avLst/>
          </a:prstGeom>
          <a:noFill/>
        </p:spPr>
        <p:txBody>
          <a:bodyPr wrap="none" rtlCol="0">
            <a:spAutoFit/>
          </a:bodyPr>
          <a:lstStyle/>
          <a:p>
            <a:r>
              <a:rPr lang="en-GB" dirty="0" smtClean="0"/>
              <a:t>4</a:t>
            </a:r>
            <a:endParaRPr lang="en-GB" dirty="0"/>
          </a:p>
        </p:txBody>
      </p:sp>
      <p:sp>
        <p:nvSpPr>
          <p:cNvPr id="14" name="TextBox 13"/>
          <p:cNvSpPr txBox="1"/>
          <p:nvPr/>
        </p:nvSpPr>
        <p:spPr>
          <a:xfrm>
            <a:off x="3226327" y="1153204"/>
            <a:ext cx="301686" cy="369332"/>
          </a:xfrm>
          <a:prstGeom prst="rect">
            <a:avLst/>
          </a:prstGeom>
          <a:noFill/>
        </p:spPr>
        <p:txBody>
          <a:bodyPr wrap="none" rtlCol="0">
            <a:spAutoFit/>
          </a:bodyPr>
          <a:lstStyle/>
          <a:p>
            <a:r>
              <a:rPr lang="en-GB" dirty="0" smtClean="0"/>
              <a:t>2</a:t>
            </a:r>
            <a:endParaRPr lang="en-GB" dirty="0"/>
          </a:p>
        </p:txBody>
      </p:sp>
      <p:sp>
        <p:nvSpPr>
          <p:cNvPr id="15" name="TextBox 14"/>
          <p:cNvSpPr txBox="1"/>
          <p:nvPr/>
        </p:nvSpPr>
        <p:spPr>
          <a:xfrm>
            <a:off x="267144" y="404664"/>
            <a:ext cx="8697344" cy="523220"/>
          </a:xfrm>
          <a:prstGeom prst="rect">
            <a:avLst/>
          </a:prstGeom>
          <a:solidFill>
            <a:schemeClr val="bg1"/>
          </a:solidFill>
        </p:spPr>
        <p:txBody>
          <a:bodyPr wrap="square" rtlCol="0">
            <a:spAutoFit/>
          </a:bodyPr>
          <a:lstStyle/>
          <a:p>
            <a:r>
              <a:rPr lang="en-GB" sz="2800" b="1" dirty="0" smtClean="0">
                <a:latin typeface="Arial" pitchFamily="34" charset="0"/>
                <a:cs typeface="Arial" pitchFamily="34" charset="0"/>
              </a:rPr>
              <a:t>Answers</a:t>
            </a:r>
            <a:endParaRPr lang="en-GB" sz="3200" b="1" dirty="0">
              <a:latin typeface="Arial" pitchFamily="34" charset="0"/>
              <a:cs typeface="Arial" pitchFamily="34" charset="0"/>
            </a:endParaRPr>
          </a:p>
        </p:txBody>
      </p:sp>
    </p:spTree>
    <p:extLst>
      <p:ext uri="{BB962C8B-B14F-4D97-AF65-F5344CB8AC3E}">
        <p14:creationId xmlns:p14="http://schemas.microsoft.com/office/powerpoint/2010/main" val="3731270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0"/>
          </a:schemeClr>
        </a:solidFill>
        <a:effectLst/>
      </p:bgPr>
    </p:bg>
    <p:spTree>
      <p:nvGrpSpPr>
        <p:cNvPr id="1" name=""/>
        <p:cNvGrpSpPr/>
        <p:nvPr/>
      </p:nvGrpSpPr>
      <p:grpSpPr>
        <a:xfrm>
          <a:off x="0" y="0"/>
          <a:ext cx="0" cy="0"/>
          <a:chOff x="0" y="0"/>
          <a:chExt cx="0" cy="0"/>
        </a:xfrm>
      </p:grpSpPr>
      <p:sp>
        <p:nvSpPr>
          <p:cNvPr id="4" name="TextBox 3"/>
          <p:cNvSpPr txBox="1"/>
          <p:nvPr/>
        </p:nvSpPr>
        <p:spPr>
          <a:xfrm>
            <a:off x="375342" y="339035"/>
            <a:ext cx="8373122" cy="6186309"/>
          </a:xfrm>
          <a:prstGeom prst="rect">
            <a:avLst/>
          </a:prstGeom>
          <a:solidFill>
            <a:schemeClr val="bg1"/>
          </a:solidFill>
        </p:spPr>
        <p:txBody>
          <a:bodyPr wrap="square" rtlCol="0">
            <a:spAutoFit/>
          </a:bodyPr>
          <a:lstStyle/>
          <a:p>
            <a:pPr>
              <a:spcAft>
                <a:spcPts val="600"/>
              </a:spcAft>
            </a:pPr>
            <a:r>
              <a:rPr lang="en-GB" sz="2800" b="1" dirty="0" smtClean="0">
                <a:latin typeface="Arial" pitchFamily="34" charset="0"/>
                <a:cs typeface="Arial" pitchFamily="34" charset="0"/>
              </a:rPr>
              <a:t>Fill in the table</a:t>
            </a: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a:p>
            <a:pPr>
              <a:spcAft>
                <a:spcPts val="600"/>
              </a:spcAft>
            </a:pPr>
            <a:endParaRPr lang="en-GB" sz="2800" b="1" dirty="0" smtClean="0">
              <a:latin typeface="Arial" pitchFamily="34" charset="0"/>
              <a:cs typeface="Arial" pitchFamily="34" charset="0"/>
            </a:endParaRPr>
          </a:p>
          <a:p>
            <a:pPr>
              <a:spcAft>
                <a:spcPts val="600"/>
              </a:spcAft>
            </a:pPr>
            <a:endParaRPr lang="en-GB" sz="2800" b="1" dirty="0">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939979698"/>
              </p:ext>
            </p:extLst>
          </p:nvPr>
        </p:nvGraphicFramePr>
        <p:xfrm>
          <a:off x="375343" y="1052732"/>
          <a:ext cx="8373121" cy="5184580"/>
        </p:xfrm>
        <a:graphic>
          <a:graphicData uri="http://schemas.openxmlformats.org/drawingml/2006/table">
            <a:tbl>
              <a:tblPr firstRow="1" bandRow="1">
                <a:tableStyleId>{10A1B5D5-9B99-4C35-A422-299274C87663}</a:tableStyleId>
              </a:tblPr>
              <a:tblGrid>
                <a:gridCol w="2468465"/>
                <a:gridCol w="2952328"/>
                <a:gridCol w="2952328"/>
              </a:tblGrid>
              <a:tr h="1036916">
                <a:tc>
                  <a:txBody>
                    <a:bodyPr/>
                    <a:lstStyle/>
                    <a:p>
                      <a:pPr algn="ctr">
                        <a:lnSpc>
                          <a:spcPct val="115000"/>
                        </a:lnSpc>
                        <a:spcAft>
                          <a:spcPts val="0"/>
                        </a:spcAft>
                      </a:pPr>
                      <a:r>
                        <a:rPr lang="en-GB" sz="2400" dirty="0">
                          <a:effectLst/>
                        </a:rPr>
                        <a:t> </a:t>
                      </a:r>
                      <a:endParaRPr lang="en-GB" sz="2400" dirty="0">
                        <a:effectLst/>
                        <a:latin typeface="+mj-lt"/>
                        <a:ea typeface="Calibri"/>
                        <a:cs typeface="Times New Roman"/>
                      </a:endParaRPr>
                    </a:p>
                  </a:txBody>
                  <a:tcPr marL="68580" marR="68580" marT="0" marB="0" anchor="ctr">
                    <a:solidFill>
                      <a:schemeClr val="bg1">
                        <a:lumMod val="50000"/>
                      </a:schemeClr>
                    </a:solidFill>
                  </a:tcPr>
                </a:tc>
                <a:tc>
                  <a:txBody>
                    <a:bodyPr/>
                    <a:lstStyle/>
                    <a:p>
                      <a:pPr algn="ctr">
                        <a:lnSpc>
                          <a:spcPct val="115000"/>
                        </a:lnSpc>
                        <a:spcAft>
                          <a:spcPts val="1000"/>
                        </a:spcAft>
                      </a:pPr>
                      <a:r>
                        <a:rPr lang="en-GB" sz="2400" dirty="0">
                          <a:effectLst/>
                        </a:rPr>
                        <a:t>Active immunity</a:t>
                      </a:r>
                      <a:endParaRPr lang="en-GB" sz="2400" dirty="0">
                        <a:effectLst/>
                        <a:latin typeface="+mj-lt"/>
                        <a:ea typeface="Calibri"/>
                        <a:cs typeface="Times New Roman"/>
                      </a:endParaRPr>
                    </a:p>
                  </a:txBody>
                  <a:tcPr marL="68580" marR="68580" marT="0" marB="0" anchor="ctr">
                    <a:solidFill>
                      <a:schemeClr val="bg1">
                        <a:lumMod val="50000"/>
                      </a:schemeClr>
                    </a:solidFill>
                  </a:tcPr>
                </a:tc>
                <a:tc>
                  <a:txBody>
                    <a:bodyPr/>
                    <a:lstStyle/>
                    <a:p>
                      <a:pPr algn="ctr">
                        <a:lnSpc>
                          <a:spcPct val="115000"/>
                        </a:lnSpc>
                        <a:spcAft>
                          <a:spcPts val="1000"/>
                        </a:spcAft>
                      </a:pPr>
                      <a:r>
                        <a:rPr lang="en-GB" sz="2400" dirty="0">
                          <a:effectLst/>
                        </a:rPr>
                        <a:t>Passive immunity</a:t>
                      </a:r>
                      <a:endParaRPr lang="en-GB" sz="2400" dirty="0">
                        <a:effectLst/>
                        <a:latin typeface="+mj-lt"/>
                        <a:ea typeface="Calibri"/>
                        <a:cs typeface="Times New Roman"/>
                      </a:endParaRPr>
                    </a:p>
                  </a:txBody>
                  <a:tcPr marL="68580" marR="68580" marT="0" marB="0" anchor="ctr">
                    <a:solidFill>
                      <a:schemeClr val="bg1">
                        <a:lumMod val="50000"/>
                      </a:schemeClr>
                    </a:solidFill>
                  </a:tcPr>
                </a:tc>
              </a:tr>
              <a:tr h="1036916">
                <a:tc>
                  <a:txBody>
                    <a:bodyPr/>
                    <a:lstStyle/>
                    <a:p>
                      <a:pPr algn="ctr">
                        <a:lnSpc>
                          <a:spcPct val="115000"/>
                        </a:lnSpc>
                        <a:spcAft>
                          <a:spcPts val="0"/>
                        </a:spcAft>
                      </a:pPr>
                      <a:r>
                        <a:rPr lang="en-GB" sz="2400">
                          <a:effectLst/>
                        </a:rPr>
                        <a:t>Who produces the antibodies?</a:t>
                      </a:r>
                      <a:endParaRPr lang="en-GB" sz="2400">
                        <a:effectLst/>
                        <a:latin typeface="+mj-lt"/>
                        <a:ea typeface="Calibri"/>
                        <a:cs typeface="Times New Roman"/>
                      </a:endParaRPr>
                    </a:p>
                  </a:txBody>
                  <a:tcPr marL="68580" marR="68580" marT="0" marB="0" anchor="ctr">
                    <a:solidFill>
                      <a:schemeClr val="bg1">
                        <a:lumMod val="85000"/>
                      </a:schemeClr>
                    </a:solidFill>
                  </a:tcPr>
                </a:tc>
                <a:tc>
                  <a:txBody>
                    <a:bodyPr/>
                    <a:lstStyle/>
                    <a:p>
                      <a:pPr algn="ctr"/>
                      <a:endParaRPr lang="en-GB" sz="2400" dirty="0">
                        <a:effectLst/>
                        <a:latin typeface="+mj-lt"/>
                      </a:endParaRPr>
                    </a:p>
                  </a:txBody>
                  <a:tcPr marL="68580" marR="68580" marT="0" marB="0" anchor="ctr">
                    <a:solidFill>
                      <a:schemeClr val="bg1">
                        <a:lumMod val="85000"/>
                      </a:schemeClr>
                    </a:solidFill>
                  </a:tcPr>
                </a:tc>
                <a:tc>
                  <a:txBody>
                    <a:bodyPr/>
                    <a:lstStyle/>
                    <a:p>
                      <a:pPr algn="ctr"/>
                      <a:endParaRPr lang="en-GB" sz="2400" dirty="0">
                        <a:effectLst/>
                        <a:latin typeface="+mj-lt"/>
                      </a:endParaRPr>
                    </a:p>
                  </a:txBody>
                  <a:tcPr marL="68580" marR="68580" marT="0" marB="0" anchor="ctr">
                    <a:solidFill>
                      <a:schemeClr val="bg1">
                        <a:lumMod val="85000"/>
                      </a:schemeClr>
                    </a:solidFill>
                  </a:tcPr>
                </a:tc>
              </a:tr>
              <a:tr h="1036916">
                <a:tc>
                  <a:txBody>
                    <a:bodyPr/>
                    <a:lstStyle/>
                    <a:p>
                      <a:pPr algn="ctr">
                        <a:lnSpc>
                          <a:spcPct val="115000"/>
                        </a:lnSpc>
                        <a:spcAft>
                          <a:spcPts val="0"/>
                        </a:spcAft>
                      </a:pPr>
                      <a:r>
                        <a:rPr lang="en-GB" sz="2400" dirty="0">
                          <a:effectLst/>
                        </a:rPr>
                        <a:t>How quickly </a:t>
                      </a:r>
                      <a:r>
                        <a:rPr lang="en-GB" sz="2400" dirty="0" smtClean="0">
                          <a:effectLst/>
                        </a:rPr>
                        <a:t>does</a:t>
                      </a:r>
                      <a:r>
                        <a:rPr lang="en-GB" sz="2400" baseline="0" dirty="0" smtClean="0">
                          <a:effectLst/>
                        </a:rPr>
                        <a:t> it </a:t>
                      </a:r>
                      <a:r>
                        <a:rPr lang="en-GB" sz="2400" dirty="0" smtClean="0">
                          <a:effectLst/>
                        </a:rPr>
                        <a:t>work</a:t>
                      </a:r>
                      <a:r>
                        <a:rPr lang="en-GB" sz="2400" dirty="0">
                          <a:effectLst/>
                        </a:rPr>
                        <a:t>?</a:t>
                      </a:r>
                      <a:endParaRPr lang="en-GB" sz="2400" dirty="0">
                        <a:effectLst/>
                        <a:latin typeface="+mj-lt"/>
                        <a:ea typeface="Calibri"/>
                        <a:cs typeface="Times New Roman"/>
                      </a:endParaRPr>
                    </a:p>
                  </a:txBody>
                  <a:tcPr marL="68580" marR="68580" marT="0" marB="0" anchor="ctr"/>
                </a:tc>
                <a:tc>
                  <a:txBody>
                    <a:bodyPr/>
                    <a:lstStyle/>
                    <a:p>
                      <a:pPr algn="ctr"/>
                      <a:endParaRPr lang="en-GB" sz="2400" dirty="0">
                        <a:effectLst/>
                        <a:latin typeface="+mj-lt"/>
                      </a:endParaRPr>
                    </a:p>
                  </a:txBody>
                  <a:tcPr marL="68580" marR="68580" marT="0" marB="0" anchor="ctr"/>
                </a:tc>
                <a:tc>
                  <a:txBody>
                    <a:bodyPr/>
                    <a:lstStyle/>
                    <a:p>
                      <a:pPr algn="ctr"/>
                      <a:endParaRPr lang="en-GB" sz="2400" dirty="0">
                        <a:effectLst/>
                        <a:latin typeface="+mj-lt"/>
                      </a:endParaRPr>
                    </a:p>
                  </a:txBody>
                  <a:tcPr marL="68580" marR="68580" marT="0" marB="0" anchor="ctr"/>
                </a:tc>
              </a:tr>
              <a:tr h="1036916">
                <a:tc>
                  <a:txBody>
                    <a:bodyPr/>
                    <a:lstStyle/>
                    <a:p>
                      <a:pPr algn="ctr">
                        <a:lnSpc>
                          <a:spcPct val="115000"/>
                        </a:lnSpc>
                        <a:spcAft>
                          <a:spcPts val="0"/>
                        </a:spcAft>
                      </a:pPr>
                      <a:r>
                        <a:rPr lang="en-GB" sz="2400" dirty="0">
                          <a:effectLst/>
                        </a:rPr>
                        <a:t>How long </a:t>
                      </a:r>
                      <a:r>
                        <a:rPr lang="en-GB" sz="2400" dirty="0" smtClean="0">
                          <a:effectLst/>
                        </a:rPr>
                        <a:t>does it last </a:t>
                      </a:r>
                      <a:r>
                        <a:rPr lang="en-GB" sz="2400" dirty="0">
                          <a:effectLst/>
                        </a:rPr>
                        <a:t>for?</a:t>
                      </a:r>
                      <a:endParaRPr lang="en-GB" sz="2400" dirty="0">
                        <a:effectLst/>
                        <a:latin typeface="+mj-lt"/>
                        <a:ea typeface="Calibri"/>
                        <a:cs typeface="Times New Roman"/>
                      </a:endParaRPr>
                    </a:p>
                  </a:txBody>
                  <a:tcPr marL="68580" marR="68580" marT="0" marB="0" anchor="ctr">
                    <a:solidFill>
                      <a:schemeClr val="bg1">
                        <a:lumMod val="85000"/>
                      </a:schemeClr>
                    </a:solidFill>
                  </a:tcPr>
                </a:tc>
                <a:tc>
                  <a:txBody>
                    <a:bodyPr/>
                    <a:lstStyle/>
                    <a:p>
                      <a:pPr algn="ctr"/>
                      <a:endParaRPr lang="en-GB" sz="2400" dirty="0">
                        <a:effectLst/>
                        <a:latin typeface="+mj-lt"/>
                      </a:endParaRPr>
                    </a:p>
                  </a:txBody>
                  <a:tcPr marL="68580" marR="68580" marT="0" marB="0" anchor="ctr">
                    <a:solidFill>
                      <a:schemeClr val="bg1">
                        <a:lumMod val="85000"/>
                      </a:schemeClr>
                    </a:solidFill>
                  </a:tcPr>
                </a:tc>
                <a:tc>
                  <a:txBody>
                    <a:bodyPr/>
                    <a:lstStyle/>
                    <a:p>
                      <a:pPr algn="ctr"/>
                      <a:endParaRPr lang="en-GB" sz="2400" dirty="0">
                        <a:effectLst/>
                        <a:latin typeface="+mj-lt"/>
                      </a:endParaRPr>
                    </a:p>
                  </a:txBody>
                  <a:tcPr marL="68580" marR="68580" marT="0" marB="0" anchor="ctr">
                    <a:solidFill>
                      <a:schemeClr val="bg1">
                        <a:lumMod val="85000"/>
                      </a:schemeClr>
                    </a:solidFill>
                  </a:tcPr>
                </a:tc>
              </a:tr>
              <a:tr h="1036916">
                <a:tc>
                  <a:txBody>
                    <a:bodyPr/>
                    <a:lstStyle/>
                    <a:p>
                      <a:pPr algn="ctr">
                        <a:lnSpc>
                          <a:spcPct val="115000"/>
                        </a:lnSpc>
                        <a:spcAft>
                          <a:spcPts val="0"/>
                        </a:spcAft>
                      </a:pPr>
                      <a:r>
                        <a:rPr lang="en-GB" sz="2400" dirty="0">
                          <a:effectLst/>
                        </a:rPr>
                        <a:t>When might </a:t>
                      </a:r>
                      <a:r>
                        <a:rPr lang="en-GB" sz="2400" dirty="0" smtClean="0">
                          <a:effectLst/>
                        </a:rPr>
                        <a:t>it </a:t>
                      </a:r>
                      <a:r>
                        <a:rPr lang="en-GB" sz="2400" dirty="0">
                          <a:effectLst/>
                        </a:rPr>
                        <a:t>occur?</a:t>
                      </a:r>
                      <a:endParaRPr lang="en-GB" sz="2400" dirty="0">
                        <a:effectLst/>
                        <a:latin typeface="+mj-lt"/>
                        <a:ea typeface="Calibri"/>
                        <a:cs typeface="Times New Roman"/>
                      </a:endParaRPr>
                    </a:p>
                  </a:txBody>
                  <a:tcPr marL="68580" marR="68580" marT="0" marB="0" anchor="ctr"/>
                </a:tc>
                <a:tc>
                  <a:txBody>
                    <a:bodyPr/>
                    <a:lstStyle/>
                    <a:p>
                      <a:pPr algn="ctr"/>
                      <a:endParaRPr lang="en-GB" sz="2400" dirty="0">
                        <a:effectLst/>
                        <a:latin typeface="+mj-lt"/>
                      </a:endParaRPr>
                    </a:p>
                  </a:txBody>
                  <a:tcPr marL="68580" marR="68580" marT="0" marB="0" anchor="ctr"/>
                </a:tc>
                <a:tc>
                  <a:txBody>
                    <a:bodyPr/>
                    <a:lstStyle/>
                    <a:p>
                      <a:pPr algn="ctr"/>
                      <a:endParaRPr lang="en-GB" sz="2400" dirty="0">
                        <a:effectLst/>
                        <a:latin typeface="+mj-lt"/>
                      </a:endParaRPr>
                    </a:p>
                  </a:txBody>
                  <a:tcPr marL="68580" marR="68580" marT="0" marB="0" anchor="ctr"/>
                </a:tc>
              </a:tr>
            </a:tbl>
          </a:graphicData>
        </a:graphic>
      </p:graphicFrame>
    </p:spTree>
    <p:extLst>
      <p:ext uri="{BB962C8B-B14F-4D97-AF65-F5344CB8AC3E}">
        <p14:creationId xmlns:p14="http://schemas.microsoft.com/office/powerpoint/2010/main" val="1579519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97253" y="5085184"/>
            <a:ext cx="8547102" cy="1292662"/>
          </a:xfrm>
          <a:prstGeom prst="rect">
            <a:avLst/>
          </a:prstGeom>
          <a:solidFill>
            <a:schemeClr val="tx2">
              <a:lumMod val="20000"/>
              <a:lumOff val="80000"/>
            </a:schemeClr>
          </a:solidFill>
        </p:spPr>
        <p:txBody>
          <a:bodyPr wrap="square" rtlCol="0">
            <a:spAutoFit/>
          </a:bodyPr>
          <a:lstStyle/>
          <a:p>
            <a:r>
              <a:rPr lang="en-GB" sz="2600" dirty="0" smtClean="0">
                <a:latin typeface="Arial" pitchFamily="34" charset="0"/>
                <a:cs typeface="Arial" pitchFamily="34" charset="0"/>
              </a:rPr>
              <a:t>Have you ever had chicken pox?</a:t>
            </a:r>
          </a:p>
          <a:p>
            <a:endParaRPr lang="en-GB" sz="2600" dirty="0" smtClean="0">
              <a:latin typeface="Arial" pitchFamily="34" charset="0"/>
              <a:cs typeface="Arial" pitchFamily="34" charset="0"/>
            </a:endParaRPr>
          </a:p>
          <a:p>
            <a:r>
              <a:rPr lang="en-GB" sz="2600" dirty="0" smtClean="0">
                <a:latin typeface="Arial" pitchFamily="34" charset="0"/>
                <a:cs typeface="Arial" pitchFamily="34" charset="0"/>
              </a:rPr>
              <a:t>Have you ever had chicken pox </a:t>
            </a:r>
            <a:r>
              <a:rPr lang="en-GB" sz="2600" b="1" dirty="0" smtClean="0">
                <a:latin typeface="Arial" pitchFamily="34" charset="0"/>
                <a:cs typeface="Arial" pitchFamily="34" charset="0"/>
              </a:rPr>
              <a:t>twice</a:t>
            </a:r>
            <a:r>
              <a:rPr lang="en-GB" sz="2600" dirty="0" smtClean="0">
                <a:latin typeface="Arial" pitchFamily="34" charset="0"/>
                <a:cs typeface="Arial" pitchFamily="34" charset="0"/>
              </a:rPr>
              <a:t>?</a:t>
            </a:r>
            <a:endParaRPr lang="en-GB" sz="2600" dirty="0">
              <a:latin typeface="Arial" pitchFamily="34" charset="0"/>
              <a:cs typeface="Arial" pitchFamily="34" charset="0"/>
            </a:endParaRPr>
          </a:p>
        </p:txBody>
      </p:sp>
      <p:sp>
        <p:nvSpPr>
          <p:cNvPr id="7" name="TextBox 6"/>
          <p:cNvSpPr txBox="1"/>
          <p:nvPr/>
        </p:nvSpPr>
        <p:spPr>
          <a:xfrm>
            <a:off x="274966" y="404664"/>
            <a:ext cx="8547102" cy="492443"/>
          </a:xfrm>
          <a:prstGeom prst="rect">
            <a:avLst/>
          </a:prstGeom>
          <a:solidFill>
            <a:schemeClr val="tx2">
              <a:lumMod val="20000"/>
              <a:lumOff val="80000"/>
            </a:schemeClr>
          </a:solidFill>
        </p:spPr>
        <p:txBody>
          <a:bodyPr wrap="square" rtlCol="0">
            <a:spAutoFit/>
          </a:bodyPr>
          <a:lstStyle/>
          <a:p>
            <a:r>
              <a:rPr lang="en-GB" sz="2600" b="1" dirty="0" smtClean="0">
                <a:latin typeface="Arial" pitchFamily="34" charset="0"/>
                <a:cs typeface="Arial" pitchFamily="34" charset="0"/>
              </a:rPr>
              <a:t>Discuss the following questions: </a:t>
            </a:r>
            <a:endParaRPr lang="en-GB" sz="2600" b="1" dirty="0">
              <a:latin typeface="Arial" pitchFamily="34" charset="0"/>
              <a:cs typeface="Arial" pitchFamily="34" charset="0"/>
            </a:endParaRPr>
          </a:p>
        </p:txBody>
      </p:sp>
      <p:pic>
        <p:nvPicPr>
          <p:cNvPr id="1026" name="Picture 2" descr="C:\Users\eharley\Downloads\800px-Orpington_chick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1645" y="1124744"/>
            <a:ext cx="4953744" cy="3715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846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420" y="836712"/>
            <a:ext cx="8698068" cy="1292662"/>
          </a:xfrm>
          <a:prstGeom prst="rect">
            <a:avLst/>
          </a:prstGeom>
          <a:solidFill>
            <a:schemeClr val="tx2">
              <a:lumMod val="20000"/>
              <a:lumOff val="80000"/>
            </a:schemeClr>
          </a:solidFill>
        </p:spPr>
        <p:txBody>
          <a:bodyPr wrap="square" rtlCol="0">
            <a:spAutoFit/>
          </a:bodyPr>
          <a:lstStyle/>
          <a:p>
            <a:r>
              <a:rPr lang="en-GB" sz="2600" dirty="0" smtClean="0">
                <a:latin typeface="Arial" pitchFamily="34" charset="0"/>
                <a:cs typeface="Arial" pitchFamily="34" charset="0"/>
              </a:rPr>
              <a:t>When our bodies encounter </a:t>
            </a:r>
            <a:r>
              <a:rPr lang="en-GB" sz="2600" b="1" dirty="0" smtClean="0">
                <a:latin typeface="Arial" pitchFamily="34" charset="0"/>
                <a:cs typeface="Arial" pitchFamily="34" charset="0"/>
              </a:rPr>
              <a:t>pathogens</a:t>
            </a:r>
            <a:r>
              <a:rPr lang="en-GB" sz="2600" dirty="0" smtClean="0">
                <a:latin typeface="Arial" pitchFamily="34" charset="0"/>
                <a:cs typeface="Arial" pitchFamily="34" charset="0"/>
              </a:rPr>
              <a:t>, our white blood cells create </a:t>
            </a:r>
            <a:r>
              <a:rPr lang="en-GB" sz="2600" b="1" dirty="0" smtClean="0">
                <a:latin typeface="Arial" pitchFamily="34" charset="0"/>
                <a:cs typeface="Arial" pitchFamily="34" charset="0"/>
              </a:rPr>
              <a:t>antibodies</a:t>
            </a:r>
            <a:r>
              <a:rPr lang="en-GB" sz="2600" dirty="0" smtClean="0">
                <a:latin typeface="Arial" pitchFamily="34" charset="0"/>
                <a:cs typeface="Arial" pitchFamily="34" charset="0"/>
              </a:rPr>
              <a:t> against the pathogens. This makes them easier for the </a:t>
            </a:r>
            <a:r>
              <a:rPr lang="en-GB" sz="2600" b="1" dirty="0" smtClean="0">
                <a:latin typeface="Arial" pitchFamily="34" charset="0"/>
                <a:cs typeface="Arial" pitchFamily="34" charset="0"/>
              </a:rPr>
              <a:t>immune system</a:t>
            </a:r>
            <a:r>
              <a:rPr lang="en-GB" sz="2600" dirty="0" smtClean="0">
                <a:latin typeface="Arial" pitchFamily="34" charset="0"/>
                <a:cs typeface="Arial" pitchFamily="34" charset="0"/>
              </a:rPr>
              <a:t> to destroy.</a:t>
            </a:r>
          </a:p>
        </p:txBody>
      </p:sp>
      <p:sp>
        <p:nvSpPr>
          <p:cNvPr id="5" name="TextBox 4"/>
          <p:cNvSpPr txBox="1"/>
          <p:nvPr/>
        </p:nvSpPr>
        <p:spPr>
          <a:xfrm>
            <a:off x="267144" y="188640"/>
            <a:ext cx="8697344" cy="523220"/>
          </a:xfrm>
          <a:prstGeom prst="rect">
            <a:avLst/>
          </a:prstGeom>
          <a:solidFill>
            <a:schemeClr val="accent5">
              <a:lumMod val="60000"/>
              <a:lumOff val="40000"/>
            </a:schemeClr>
          </a:solidFill>
        </p:spPr>
        <p:txBody>
          <a:bodyPr wrap="square" rtlCol="0">
            <a:spAutoFit/>
          </a:bodyPr>
          <a:lstStyle/>
          <a:p>
            <a:r>
              <a:rPr lang="en-GB" sz="2800" b="1" dirty="0" smtClean="0">
                <a:latin typeface="Arial" pitchFamily="34" charset="0"/>
                <a:cs typeface="Arial" pitchFamily="34" charset="0"/>
              </a:rPr>
              <a:t>What is immunity?</a:t>
            </a:r>
            <a:endParaRPr lang="en-GB" sz="3200" b="1" dirty="0">
              <a:latin typeface="Arial" pitchFamily="34" charset="0"/>
              <a:cs typeface="Arial" pitchFamily="34" charset="0"/>
            </a:endParaRPr>
          </a:p>
        </p:txBody>
      </p:sp>
      <p:sp>
        <p:nvSpPr>
          <p:cNvPr id="7" name="Rectangle 6"/>
          <p:cNvSpPr/>
          <p:nvPr/>
        </p:nvSpPr>
        <p:spPr>
          <a:xfrm>
            <a:off x="267144" y="2276872"/>
            <a:ext cx="4736904" cy="2492990"/>
          </a:xfrm>
          <a:prstGeom prst="rect">
            <a:avLst/>
          </a:prstGeom>
          <a:solidFill>
            <a:schemeClr val="tx2">
              <a:lumMod val="20000"/>
              <a:lumOff val="80000"/>
            </a:schemeClr>
          </a:solidFill>
        </p:spPr>
        <p:txBody>
          <a:bodyPr wrap="square">
            <a:spAutoFit/>
          </a:bodyPr>
          <a:lstStyle/>
          <a:p>
            <a:pPr lvl="0"/>
            <a:r>
              <a:rPr lang="en-GB" sz="2600" dirty="0">
                <a:solidFill>
                  <a:prstClr val="black"/>
                </a:solidFill>
                <a:latin typeface="Arial" pitchFamily="34" charset="0"/>
                <a:cs typeface="Arial" pitchFamily="34" charset="0"/>
              </a:rPr>
              <a:t>After the first infection the body </a:t>
            </a:r>
            <a:r>
              <a:rPr lang="en-GB" sz="2600" b="1" dirty="0">
                <a:solidFill>
                  <a:prstClr val="black"/>
                </a:solidFill>
                <a:latin typeface="Arial" pitchFamily="34" charset="0"/>
                <a:cs typeface="Arial" pitchFamily="34" charset="0"/>
              </a:rPr>
              <a:t>remembers</a:t>
            </a:r>
            <a:r>
              <a:rPr lang="en-GB" sz="2600" dirty="0">
                <a:solidFill>
                  <a:prstClr val="black"/>
                </a:solidFill>
                <a:latin typeface="Arial" pitchFamily="34" charset="0"/>
                <a:cs typeface="Arial" pitchFamily="34" charset="0"/>
              </a:rPr>
              <a:t> how to make the right antibodies, and can make them quickly if the same pathogen is encountered again. </a:t>
            </a:r>
          </a:p>
        </p:txBody>
      </p:sp>
      <p:sp>
        <p:nvSpPr>
          <p:cNvPr id="8" name="Rectangle 7"/>
          <p:cNvSpPr/>
          <p:nvPr/>
        </p:nvSpPr>
        <p:spPr>
          <a:xfrm>
            <a:off x="267144" y="4904581"/>
            <a:ext cx="4736904" cy="1692771"/>
          </a:xfrm>
          <a:prstGeom prst="rect">
            <a:avLst/>
          </a:prstGeom>
          <a:solidFill>
            <a:schemeClr val="tx2">
              <a:lumMod val="20000"/>
              <a:lumOff val="80000"/>
            </a:schemeClr>
          </a:solidFill>
        </p:spPr>
        <p:txBody>
          <a:bodyPr wrap="square">
            <a:spAutoFit/>
          </a:bodyPr>
          <a:lstStyle/>
          <a:p>
            <a:pPr lvl="0"/>
            <a:r>
              <a:rPr lang="en-GB" sz="2600" dirty="0" smtClean="0">
                <a:solidFill>
                  <a:prstClr val="black"/>
                </a:solidFill>
                <a:latin typeface="Arial" pitchFamily="34" charset="0"/>
                <a:cs typeface="Arial" pitchFamily="34" charset="0"/>
              </a:rPr>
              <a:t>People usually get </a:t>
            </a:r>
            <a:r>
              <a:rPr lang="en-GB" sz="2600" b="1" dirty="0" smtClean="0">
                <a:solidFill>
                  <a:prstClr val="black"/>
                </a:solidFill>
                <a:latin typeface="Arial" pitchFamily="34" charset="0"/>
                <a:cs typeface="Arial" pitchFamily="34" charset="0"/>
              </a:rPr>
              <a:t>chicken pox</a:t>
            </a:r>
            <a:r>
              <a:rPr lang="en-GB" sz="2600" dirty="0" smtClean="0">
                <a:solidFill>
                  <a:prstClr val="black"/>
                </a:solidFill>
                <a:latin typeface="Arial" pitchFamily="34" charset="0"/>
                <a:cs typeface="Arial" pitchFamily="34" charset="0"/>
              </a:rPr>
              <a:t> just once because they become </a:t>
            </a:r>
            <a:r>
              <a:rPr lang="en-GB" sz="2600" b="1" dirty="0" smtClean="0">
                <a:solidFill>
                  <a:prstClr val="black"/>
                </a:solidFill>
                <a:latin typeface="Arial" pitchFamily="34" charset="0"/>
                <a:cs typeface="Arial" pitchFamily="34" charset="0"/>
              </a:rPr>
              <a:t>immune</a:t>
            </a:r>
            <a:r>
              <a:rPr lang="en-GB" sz="2600" dirty="0" smtClean="0">
                <a:solidFill>
                  <a:prstClr val="black"/>
                </a:solidFill>
                <a:latin typeface="Arial" pitchFamily="34" charset="0"/>
                <a:cs typeface="Arial" pitchFamily="34" charset="0"/>
              </a:rPr>
              <a:t> to the chicken pox virus.</a:t>
            </a:r>
            <a:endParaRPr lang="en-GB" sz="2600" dirty="0">
              <a:solidFill>
                <a:prstClr val="black"/>
              </a:solidFill>
              <a:latin typeface="Arial" pitchFamily="34" charset="0"/>
              <a:cs typeface="Arial" pitchFamily="34" charset="0"/>
            </a:endParaRPr>
          </a:p>
        </p:txBody>
      </p:sp>
      <p:pic>
        <p:nvPicPr>
          <p:cNvPr id="2051" name="Picture 3" descr="C:\Users\eharley\Downloads\SEM_blood_cell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2707" y="2287008"/>
            <a:ext cx="3493749" cy="434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4298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56176" y="1196752"/>
            <a:ext cx="2808312" cy="2520280"/>
          </a:xfrm>
          <a:prstGeom prst="rect">
            <a:avLst/>
          </a:prstGeom>
          <a:solidFill>
            <a:schemeClr val="accent6">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smtClean="0">
              <a:solidFill>
                <a:schemeClr val="tx1"/>
              </a:solidFill>
            </a:endParaRPr>
          </a:p>
          <a:p>
            <a:pPr algn="ctr"/>
            <a:endParaRPr lang="en-GB" dirty="0">
              <a:solidFill>
                <a:schemeClr val="tx1"/>
              </a:solidFill>
            </a:endParaRPr>
          </a:p>
          <a:p>
            <a:pPr algn="ctr"/>
            <a:r>
              <a:rPr lang="en-GB" sz="2300" dirty="0" smtClean="0">
                <a:solidFill>
                  <a:schemeClr val="tx1"/>
                </a:solidFill>
                <a:latin typeface="Arial" pitchFamily="34" charset="0"/>
                <a:cs typeface="Arial" pitchFamily="34" charset="0"/>
              </a:rPr>
              <a:t>A </a:t>
            </a:r>
            <a:r>
              <a:rPr lang="en-GB" sz="2300" b="1" dirty="0" smtClean="0">
                <a:solidFill>
                  <a:schemeClr val="tx1"/>
                </a:solidFill>
                <a:latin typeface="Arial" pitchFamily="34" charset="0"/>
                <a:cs typeface="Arial" pitchFamily="34" charset="0"/>
              </a:rPr>
              <a:t>pathogen</a:t>
            </a:r>
            <a:r>
              <a:rPr lang="en-GB" sz="2300" dirty="0" smtClean="0">
                <a:solidFill>
                  <a:schemeClr val="tx1"/>
                </a:solidFill>
                <a:latin typeface="Arial" pitchFamily="34" charset="0"/>
                <a:cs typeface="Arial" pitchFamily="34" charset="0"/>
              </a:rPr>
              <a:t> like chicken pox virus enters the body.</a:t>
            </a:r>
            <a:endParaRPr lang="en-GB" sz="2300" dirty="0">
              <a:solidFill>
                <a:schemeClr val="tx1"/>
              </a:solidFill>
              <a:latin typeface="Arial" pitchFamily="34" charset="0"/>
              <a:cs typeface="Arial" pitchFamily="34" charset="0"/>
            </a:endParaRPr>
          </a:p>
          <a:p>
            <a:r>
              <a:rPr lang="en-GB" dirty="0"/>
              <a:t> </a:t>
            </a:r>
          </a:p>
          <a:p>
            <a:pPr algn="ctr"/>
            <a:endParaRPr lang="en-GB"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3" name="Rectangle 2"/>
          <p:cNvSpPr/>
          <p:nvPr/>
        </p:nvSpPr>
        <p:spPr>
          <a:xfrm>
            <a:off x="6156176" y="3870785"/>
            <a:ext cx="2808312" cy="2520280"/>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The pathogen secretes </a:t>
            </a:r>
            <a:r>
              <a:rPr lang="en-GB" sz="2300" b="1" dirty="0" smtClean="0">
                <a:solidFill>
                  <a:schemeClr val="tx1"/>
                </a:solidFill>
                <a:latin typeface="Arial" pitchFamily="34" charset="0"/>
                <a:cs typeface="Arial" pitchFamily="34" charset="0"/>
              </a:rPr>
              <a:t>antigens</a:t>
            </a:r>
            <a:r>
              <a:rPr lang="en-GB" sz="2300" dirty="0" smtClean="0">
                <a:solidFill>
                  <a:schemeClr val="tx1"/>
                </a:solidFill>
                <a:latin typeface="Arial" pitchFamily="34" charset="0"/>
                <a:cs typeface="Arial" pitchFamily="34" charset="0"/>
              </a:rPr>
              <a:t>, which make the person feel ill.</a:t>
            </a:r>
            <a:endParaRPr lang="en-GB" sz="2300" dirty="0">
              <a:solidFill>
                <a:schemeClr val="tx1"/>
              </a:solidFill>
              <a:latin typeface="Arial" pitchFamily="34" charset="0"/>
              <a:cs typeface="Arial" pitchFamily="34" charset="0"/>
            </a:endParaRPr>
          </a:p>
        </p:txBody>
      </p:sp>
      <p:sp>
        <p:nvSpPr>
          <p:cNvPr id="4" name="Rectangle 3"/>
          <p:cNvSpPr/>
          <p:nvPr/>
        </p:nvSpPr>
        <p:spPr>
          <a:xfrm>
            <a:off x="251520" y="3869432"/>
            <a:ext cx="2808312" cy="2520280"/>
          </a:xfrm>
          <a:prstGeom prst="rect">
            <a:avLst/>
          </a:prstGeom>
          <a:solidFill>
            <a:schemeClr val="accent4">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The white blood cells of the immune system create </a:t>
            </a:r>
            <a:r>
              <a:rPr lang="en-GB" sz="2300" b="1" dirty="0" smtClean="0">
                <a:solidFill>
                  <a:schemeClr val="tx1"/>
                </a:solidFill>
                <a:latin typeface="Arial" pitchFamily="34" charset="0"/>
                <a:cs typeface="Arial" pitchFamily="34" charset="0"/>
              </a:rPr>
              <a:t>antibodies</a:t>
            </a:r>
            <a:r>
              <a:rPr lang="en-GB" sz="2300" dirty="0" smtClean="0">
                <a:solidFill>
                  <a:schemeClr val="tx1"/>
                </a:solidFill>
                <a:latin typeface="Arial" pitchFamily="34" charset="0"/>
                <a:cs typeface="Arial" pitchFamily="34" charset="0"/>
              </a:rPr>
              <a:t>, which destroy the pathogens.</a:t>
            </a:r>
            <a:endParaRPr lang="en-GB" sz="2300" b="1" dirty="0">
              <a:solidFill>
                <a:schemeClr val="tx1"/>
              </a:solidFill>
              <a:latin typeface="Arial" pitchFamily="34" charset="0"/>
              <a:cs typeface="Arial" pitchFamily="34" charset="0"/>
            </a:endParaRPr>
          </a:p>
        </p:txBody>
      </p:sp>
      <p:sp>
        <p:nvSpPr>
          <p:cNvPr id="5" name="Rectangle 4"/>
          <p:cNvSpPr/>
          <p:nvPr/>
        </p:nvSpPr>
        <p:spPr>
          <a:xfrm>
            <a:off x="3203848" y="1189218"/>
            <a:ext cx="2808312" cy="2520280"/>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The same pathogen tries to infect the person again.</a:t>
            </a:r>
            <a:endParaRPr lang="en-GB" sz="2300" dirty="0">
              <a:solidFill>
                <a:schemeClr val="tx1"/>
              </a:solidFill>
              <a:latin typeface="Arial" pitchFamily="34" charset="0"/>
              <a:cs typeface="Arial" pitchFamily="34" charset="0"/>
            </a:endParaRPr>
          </a:p>
        </p:txBody>
      </p:sp>
      <p:sp>
        <p:nvSpPr>
          <p:cNvPr id="6" name="Rectangle 5"/>
          <p:cNvSpPr/>
          <p:nvPr/>
        </p:nvSpPr>
        <p:spPr>
          <a:xfrm>
            <a:off x="251520" y="1189218"/>
            <a:ext cx="2808312" cy="252028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The immune system </a:t>
            </a:r>
            <a:r>
              <a:rPr lang="en-GB" sz="2300" b="1" dirty="0" smtClean="0">
                <a:solidFill>
                  <a:schemeClr val="tx1"/>
                </a:solidFill>
                <a:latin typeface="Arial" pitchFamily="34" charset="0"/>
                <a:cs typeface="Arial" pitchFamily="34" charset="0"/>
              </a:rPr>
              <a:t>remembers</a:t>
            </a:r>
            <a:r>
              <a:rPr lang="en-GB" sz="2300" dirty="0" smtClean="0">
                <a:solidFill>
                  <a:schemeClr val="tx1"/>
                </a:solidFill>
                <a:latin typeface="Arial" pitchFamily="34" charset="0"/>
                <a:cs typeface="Arial" pitchFamily="34" charset="0"/>
              </a:rPr>
              <a:t> how to make the right antibodies, and the pathogen is killed more quickly.</a:t>
            </a:r>
            <a:endParaRPr lang="en-GB" sz="2300" dirty="0">
              <a:solidFill>
                <a:schemeClr val="tx1"/>
              </a:solidFill>
              <a:latin typeface="Arial" pitchFamily="34" charset="0"/>
              <a:cs typeface="Arial" pitchFamily="34" charset="0"/>
            </a:endParaRPr>
          </a:p>
        </p:txBody>
      </p:sp>
      <p:sp>
        <p:nvSpPr>
          <p:cNvPr id="7" name="Rectangle 6"/>
          <p:cNvSpPr/>
          <p:nvPr/>
        </p:nvSpPr>
        <p:spPr>
          <a:xfrm>
            <a:off x="3203848" y="3867619"/>
            <a:ext cx="2808312" cy="252028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300" dirty="0" smtClean="0">
                <a:solidFill>
                  <a:schemeClr val="tx1"/>
                </a:solidFill>
                <a:latin typeface="Arial" pitchFamily="34" charset="0"/>
                <a:cs typeface="Arial" pitchFamily="34" charset="0"/>
              </a:rPr>
              <a:t>The person is now </a:t>
            </a:r>
            <a:r>
              <a:rPr lang="en-GB" sz="2300" b="1" dirty="0" smtClean="0">
                <a:solidFill>
                  <a:schemeClr val="tx1"/>
                </a:solidFill>
                <a:latin typeface="Arial" pitchFamily="34" charset="0"/>
                <a:cs typeface="Arial" pitchFamily="34" charset="0"/>
              </a:rPr>
              <a:t>immune</a:t>
            </a:r>
            <a:r>
              <a:rPr lang="en-GB" sz="2300" dirty="0" smtClean="0">
                <a:solidFill>
                  <a:schemeClr val="tx1"/>
                </a:solidFill>
                <a:latin typeface="Arial" pitchFamily="34" charset="0"/>
                <a:cs typeface="Arial" pitchFamily="34" charset="0"/>
              </a:rPr>
              <a:t> to the pathogen, and is unlikely to get the same illness again.</a:t>
            </a:r>
            <a:endParaRPr lang="en-GB" sz="2300" dirty="0">
              <a:solidFill>
                <a:schemeClr val="tx1"/>
              </a:solidFill>
              <a:latin typeface="Arial" pitchFamily="34" charset="0"/>
              <a:cs typeface="Arial" pitchFamily="34" charset="0"/>
            </a:endParaRPr>
          </a:p>
        </p:txBody>
      </p:sp>
      <p:sp>
        <p:nvSpPr>
          <p:cNvPr id="9" name="TextBox 8"/>
          <p:cNvSpPr txBox="1"/>
          <p:nvPr/>
        </p:nvSpPr>
        <p:spPr>
          <a:xfrm>
            <a:off x="270603" y="366687"/>
            <a:ext cx="8693885" cy="523220"/>
          </a:xfrm>
          <a:prstGeom prst="rect">
            <a:avLst/>
          </a:prstGeom>
          <a:solidFill>
            <a:schemeClr val="accent5">
              <a:lumMod val="60000"/>
              <a:lumOff val="40000"/>
            </a:schemeClr>
          </a:solidFill>
        </p:spPr>
        <p:txBody>
          <a:bodyPr wrap="square" rtlCol="0">
            <a:spAutoFit/>
          </a:bodyPr>
          <a:lstStyle/>
          <a:p>
            <a:r>
              <a:rPr lang="en-GB" sz="2800" dirty="0" smtClean="0">
                <a:latin typeface="Arial" pitchFamily="34" charset="0"/>
                <a:cs typeface="Arial" pitchFamily="34" charset="0"/>
              </a:rPr>
              <a:t>Put the stages of immunity in the right order</a:t>
            </a:r>
            <a:endParaRPr lang="en-GB" sz="2800" dirty="0">
              <a:latin typeface="Arial" pitchFamily="34" charset="0"/>
              <a:cs typeface="Arial" pitchFamily="34" charset="0"/>
            </a:endParaRPr>
          </a:p>
        </p:txBody>
      </p:sp>
    </p:spTree>
    <p:extLst>
      <p:ext uri="{BB962C8B-B14F-4D97-AF65-F5344CB8AC3E}">
        <p14:creationId xmlns:p14="http://schemas.microsoft.com/office/powerpoint/2010/main" val="518937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6140552" y="3869432"/>
            <a:ext cx="2808312" cy="252028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300" dirty="0">
                <a:solidFill>
                  <a:schemeClr val="tx1"/>
                </a:solidFill>
                <a:latin typeface="Arial" pitchFamily="34" charset="0"/>
                <a:cs typeface="Arial" pitchFamily="34" charset="0"/>
              </a:rPr>
              <a:t>The person is now </a:t>
            </a:r>
            <a:r>
              <a:rPr lang="en-GB" sz="2300" b="1" dirty="0">
                <a:solidFill>
                  <a:schemeClr val="tx1"/>
                </a:solidFill>
                <a:latin typeface="Arial" pitchFamily="34" charset="0"/>
                <a:cs typeface="Arial" pitchFamily="34" charset="0"/>
              </a:rPr>
              <a:t>immune</a:t>
            </a:r>
            <a:r>
              <a:rPr lang="en-GB" sz="2300" dirty="0">
                <a:solidFill>
                  <a:schemeClr val="tx1"/>
                </a:solidFill>
                <a:latin typeface="Arial" pitchFamily="34" charset="0"/>
                <a:cs typeface="Arial" pitchFamily="34" charset="0"/>
              </a:rPr>
              <a:t> to the pathogen, and is unlikely to get </a:t>
            </a:r>
            <a:r>
              <a:rPr lang="en-GB" sz="2300" dirty="0" smtClean="0">
                <a:solidFill>
                  <a:schemeClr val="tx1"/>
                </a:solidFill>
                <a:latin typeface="Arial" pitchFamily="34" charset="0"/>
                <a:cs typeface="Arial" pitchFamily="34" charset="0"/>
              </a:rPr>
              <a:t>the same illness </a:t>
            </a:r>
            <a:r>
              <a:rPr lang="en-GB" sz="2300" dirty="0">
                <a:solidFill>
                  <a:schemeClr val="tx1"/>
                </a:solidFill>
                <a:latin typeface="Arial" pitchFamily="34" charset="0"/>
                <a:cs typeface="Arial" pitchFamily="34" charset="0"/>
              </a:rPr>
              <a:t>again.</a:t>
            </a:r>
          </a:p>
        </p:txBody>
      </p:sp>
      <p:sp>
        <p:nvSpPr>
          <p:cNvPr id="21" name="Rectangle 20"/>
          <p:cNvSpPr/>
          <p:nvPr/>
        </p:nvSpPr>
        <p:spPr>
          <a:xfrm>
            <a:off x="267144" y="3869432"/>
            <a:ext cx="2770338" cy="2520280"/>
          </a:xfrm>
          <a:prstGeom prst="rec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300" dirty="0">
                <a:solidFill>
                  <a:schemeClr val="tx1"/>
                </a:solidFill>
                <a:latin typeface="Arial" pitchFamily="34" charset="0"/>
                <a:cs typeface="Arial" pitchFamily="34" charset="0"/>
              </a:rPr>
              <a:t>The same pathogen tries to infect </a:t>
            </a:r>
            <a:r>
              <a:rPr lang="en-GB" sz="2300" dirty="0" smtClean="0">
                <a:solidFill>
                  <a:schemeClr val="tx1"/>
                </a:solidFill>
                <a:latin typeface="Arial" pitchFamily="34" charset="0"/>
                <a:cs typeface="Arial" pitchFamily="34" charset="0"/>
              </a:rPr>
              <a:t>the person again</a:t>
            </a:r>
            <a:r>
              <a:rPr lang="en-GB" sz="2300" dirty="0">
                <a:solidFill>
                  <a:schemeClr val="tx1"/>
                </a:solidFill>
                <a:latin typeface="Arial" pitchFamily="34" charset="0"/>
                <a:cs typeface="Arial" pitchFamily="34" charset="0"/>
              </a:rPr>
              <a:t>.</a:t>
            </a:r>
          </a:p>
        </p:txBody>
      </p:sp>
      <p:sp>
        <p:nvSpPr>
          <p:cNvPr id="20" name="Rectangle 19"/>
          <p:cNvSpPr/>
          <p:nvPr/>
        </p:nvSpPr>
        <p:spPr>
          <a:xfrm>
            <a:off x="6156176" y="1195392"/>
            <a:ext cx="2808312" cy="2520280"/>
          </a:xfrm>
          <a:prstGeom prst="rect">
            <a:avLst/>
          </a:prstGeom>
          <a:solidFill>
            <a:schemeClr val="accent4">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300" dirty="0">
                <a:solidFill>
                  <a:schemeClr val="tx1"/>
                </a:solidFill>
                <a:latin typeface="Arial" pitchFamily="34" charset="0"/>
                <a:cs typeface="Arial" pitchFamily="34" charset="0"/>
              </a:rPr>
              <a:t>The white blood cells of the immune system create </a:t>
            </a:r>
            <a:r>
              <a:rPr lang="en-GB" sz="2300" b="1" dirty="0">
                <a:solidFill>
                  <a:schemeClr val="tx1"/>
                </a:solidFill>
                <a:latin typeface="Arial" pitchFamily="34" charset="0"/>
                <a:cs typeface="Arial" pitchFamily="34" charset="0"/>
              </a:rPr>
              <a:t>antibodies</a:t>
            </a:r>
            <a:r>
              <a:rPr lang="en-GB" sz="2300" dirty="0">
                <a:solidFill>
                  <a:schemeClr val="tx1"/>
                </a:solidFill>
                <a:latin typeface="Arial" pitchFamily="34" charset="0"/>
                <a:cs typeface="Arial" pitchFamily="34" charset="0"/>
              </a:rPr>
              <a:t>, which destroy the pathogens.</a:t>
            </a:r>
            <a:endParaRPr lang="en-GB" sz="2300" b="1" dirty="0">
              <a:solidFill>
                <a:schemeClr val="tx1"/>
              </a:solidFill>
              <a:latin typeface="Arial" pitchFamily="34" charset="0"/>
              <a:cs typeface="Arial" pitchFamily="34" charset="0"/>
            </a:endParaRPr>
          </a:p>
        </p:txBody>
      </p:sp>
      <p:sp>
        <p:nvSpPr>
          <p:cNvPr id="19" name="Rectangle 18"/>
          <p:cNvSpPr/>
          <p:nvPr/>
        </p:nvSpPr>
        <p:spPr>
          <a:xfrm>
            <a:off x="251520" y="1195392"/>
            <a:ext cx="2808312" cy="2520280"/>
          </a:xfrm>
          <a:prstGeom prst="rect">
            <a:avLst/>
          </a:prstGeom>
          <a:solidFill>
            <a:schemeClr val="accent6">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smtClean="0">
              <a:solidFill>
                <a:schemeClr val="tx1"/>
              </a:solidFill>
            </a:endParaRPr>
          </a:p>
          <a:p>
            <a:pPr algn="ctr"/>
            <a:endParaRPr lang="en-GB" dirty="0">
              <a:solidFill>
                <a:schemeClr val="tx1"/>
              </a:solidFill>
            </a:endParaRPr>
          </a:p>
          <a:p>
            <a:pPr algn="ctr"/>
            <a:r>
              <a:rPr lang="en-GB" sz="2300" dirty="0">
                <a:solidFill>
                  <a:schemeClr val="tx1"/>
                </a:solidFill>
                <a:latin typeface="Arial" pitchFamily="34" charset="0"/>
                <a:cs typeface="Arial" pitchFamily="34" charset="0"/>
              </a:rPr>
              <a:t>A </a:t>
            </a:r>
            <a:r>
              <a:rPr lang="en-GB" sz="2300" b="1" dirty="0">
                <a:solidFill>
                  <a:schemeClr val="tx1"/>
                </a:solidFill>
                <a:latin typeface="Arial" pitchFamily="34" charset="0"/>
                <a:cs typeface="Arial" pitchFamily="34" charset="0"/>
              </a:rPr>
              <a:t>pathogen</a:t>
            </a:r>
            <a:r>
              <a:rPr lang="en-GB" sz="2300" dirty="0">
                <a:solidFill>
                  <a:schemeClr val="tx1"/>
                </a:solidFill>
                <a:latin typeface="Arial" pitchFamily="34" charset="0"/>
                <a:cs typeface="Arial" pitchFamily="34" charset="0"/>
              </a:rPr>
              <a:t> like chicken pox virus enters the body.</a:t>
            </a:r>
          </a:p>
          <a:p>
            <a:r>
              <a:rPr lang="en-GB" dirty="0"/>
              <a:t> </a:t>
            </a:r>
          </a:p>
          <a:p>
            <a:pPr algn="ctr"/>
            <a:endParaRPr lang="en-GB"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18" name="Rectangle 17"/>
          <p:cNvSpPr/>
          <p:nvPr/>
        </p:nvSpPr>
        <p:spPr>
          <a:xfrm>
            <a:off x="3205735" y="1189680"/>
            <a:ext cx="2808312" cy="2520280"/>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300" dirty="0">
                <a:solidFill>
                  <a:schemeClr val="tx1"/>
                </a:solidFill>
                <a:latin typeface="Arial" pitchFamily="34" charset="0"/>
                <a:cs typeface="Arial" pitchFamily="34" charset="0"/>
              </a:rPr>
              <a:t>The pathogen secretes </a:t>
            </a:r>
            <a:r>
              <a:rPr lang="en-GB" sz="2300" b="1" dirty="0">
                <a:solidFill>
                  <a:schemeClr val="tx1"/>
                </a:solidFill>
                <a:latin typeface="Arial" pitchFamily="34" charset="0"/>
                <a:cs typeface="Arial" pitchFamily="34" charset="0"/>
              </a:rPr>
              <a:t>antigens</a:t>
            </a:r>
            <a:r>
              <a:rPr lang="en-GB" sz="2300" dirty="0">
                <a:solidFill>
                  <a:schemeClr val="tx1"/>
                </a:solidFill>
                <a:latin typeface="Arial" pitchFamily="34" charset="0"/>
                <a:cs typeface="Arial" pitchFamily="34" charset="0"/>
              </a:rPr>
              <a:t>, which make the person feel ill.</a:t>
            </a:r>
          </a:p>
        </p:txBody>
      </p:sp>
      <p:sp>
        <p:nvSpPr>
          <p:cNvPr id="17" name="Rectangle 16"/>
          <p:cNvSpPr/>
          <p:nvPr/>
        </p:nvSpPr>
        <p:spPr>
          <a:xfrm>
            <a:off x="3226327" y="3869432"/>
            <a:ext cx="2808312" cy="252028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300" dirty="0">
                <a:solidFill>
                  <a:schemeClr val="tx1"/>
                </a:solidFill>
                <a:latin typeface="Arial" pitchFamily="34" charset="0"/>
                <a:cs typeface="Arial" pitchFamily="34" charset="0"/>
              </a:rPr>
              <a:t>The immune system </a:t>
            </a:r>
            <a:r>
              <a:rPr lang="en-GB" sz="2300" b="1" dirty="0">
                <a:solidFill>
                  <a:schemeClr val="tx1"/>
                </a:solidFill>
                <a:latin typeface="Arial" pitchFamily="34" charset="0"/>
                <a:cs typeface="Arial" pitchFamily="34" charset="0"/>
              </a:rPr>
              <a:t>remembers</a:t>
            </a:r>
            <a:r>
              <a:rPr lang="en-GB" sz="2300" dirty="0">
                <a:solidFill>
                  <a:schemeClr val="tx1"/>
                </a:solidFill>
                <a:latin typeface="Arial" pitchFamily="34" charset="0"/>
                <a:cs typeface="Arial" pitchFamily="34" charset="0"/>
              </a:rPr>
              <a:t> how to make the right antibodies, and the pathogen is killed more quickly.</a:t>
            </a:r>
          </a:p>
        </p:txBody>
      </p:sp>
      <p:sp>
        <p:nvSpPr>
          <p:cNvPr id="9" name="TextBox 8"/>
          <p:cNvSpPr txBox="1"/>
          <p:nvPr/>
        </p:nvSpPr>
        <p:spPr>
          <a:xfrm>
            <a:off x="251520" y="1195392"/>
            <a:ext cx="301686" cy="369332"/>
          </a:xfrm>
          <a:prstGeom prst="rect">
            <a:avLst/>
          </a:prstGeom>
          <a:noFill/>
        </p:spPr>
        <p:txBody>
          <a:bodyPr wrap="none" rtlCol="0">
            <a:spAutoFit/>
          </a:bodyPr>
          <a:lstStyle/>
          <a:p>
            <a:r>
              <a:rPr lang="en-GB" dirty="0" smtClean="0"/>
              <a:t>1</a:t>
            </a:r>
            <a:endParaRPr lang="en-GB" dirty="0"/>
          </a:p>
        </p:txBody>
      </p:sp>
      <p:sp>
        <p:nvSpPr>
          <p:cNvPr id="10" name="TextBox 9"/>
          <p:cNvSpPr txBox="1"/>
          <p:nvPr/>
        </p:nvSpPr>
        <p:spPr>
          <a:xfrm>
            <a:off x="3229727" y="3826486"/>
            <a:ext cx="301686" cy="369332"/>
          </a:xfrm>
          <a:prstGeom prst="rect">
            <a:avLst/>
          </a:prstGeom>
          <a:noFill/>
        </p:spPr>
        <p:txBody>
          <a:bodyPr wrap="none" rtlCol="0">
            <a:spAutoFit/>
          </a:bodyPr>
          <a:lstStyle/>
          <a:p>
            <a:r>
              <a:rPr lang="en-GB" dirty="0" smtClean="0"/>
              <a:t>5</a:t>
            </a:r>
            <a:endParaRPr lang="en-GB" dirty="0"/>
          </a:p>
        </p:txBody>
      </p:sp>
      <p:sp>
        <p:nvSpPr>
          <p:cNvPr id="11" name="TextBox 10"/>
          <p:cNvSpPr txBox="1"/>
          <p:nvPr/>
        </p:nvSpPr>
        <p:spPr>
          <a:xfrm>
            <a:off x="6156176" y="3875520"/>
            <a:ext cx="301686" cy="369332"/>
          </a:xfrm>
          <a:prstGeom prst="rect">
            <a:avLst/>
          </a:prstGeom>
          <a:noFill/>
        </p:spPr>
        <p:txBody>
          <a:bodyPr wrap="none" rtlCol="0">
            <a:spAutoFit/>
          </a:bodyPr>
          <a:lstStyle/>
          <a:p>
            <a:r>
              <a:rPr lang="en-GB" dirty="0" smtClean="0"/>
              <a:t>6</a:t>
            </a:r>
            <a:endParaRPr lang="en-GB" dirty="0"/>
          </a:p>
        </p:txBody>
      </p:sp>
      <p:sp>
        <p:nvSpPr>
          <p:cNvPr id="12" name="TextBox 11"/>
          <p:cNvSpPr txBox="1"/>
          <p:nvPr/>
        </p:nvSpPr>
        <p:spPr>
          <a:xfrm>
            <a:off x="6156176" y="1141588"/>
            <a:ext cx="301686" cy="369332"/>
          </a:xfrm>
          <a:prstGeom prst="rect">
            <a:avLst/>
          </a:prstGeom>
          <a:noFill/>
        </p:spPr>
        <p:txBody>
          <a:bodyPr wrap="none" rtlCol="0">
            <a:spAutoFit/>
          </a:bodyPr>
          <a:lstStyle/>
          <a:p>
            <a:r>
              <a:rPr lang="en-GB" dirty="0" smtClean="0"/>
              <a:t>3</a:t>
            </a:r>
            <a:endParaRPr lang="en-GB" dirty="0"/>
          </a:p>
        </p:txBody>
      </p:sp>
      <p:sp>
        <p:nvSpPr>
          <p:cNvPr id="13" name="TextBox 12"/>
          <p:cNvSpPr txBox="1"/>
          <p:nvPr/>
        </p:nvSpPr>
        <p:spPr>
          <a:xfrm>
            <a:off x="251520" y="3875520"/>
            <a:ext cx="301686" cy="369332"/>
          </a:xfrm>
          <a:prstGeom prst="rect">
            <a:avLst/>
          </a:prstGeom>
          <a:noFill/>
        </p:spPr>
        <p:txBody>
          <a:bodyPr wrap="none" rtlCol="0">
            <a:spAutoFit/>
          </a:bodyPr>
          <a:lstStyle/>
          <a:p>
            <a:r>
              <a:rPr lang="en-GB" dirty="0" smtClean="0"/>
              <a:t>4</a:t>
            </a:r>
            <a:endParaRPr lang="en-GB" dirty="0"/>
          </a:p>
        </p:txBody>
      </p:sp>
      <p:sp>
        <p:nvSpPr>
          <p:cNvPr id="14" name="TextBox 13"/>
          <p:cNvSpPr txBox="1"/>
          <p:nvPr/>
        </p:nvSpPr>
        <p:spPr>
          <a:xfrm>
            <a:off x="3226327" y="1153204"/>
            <a:ext cx="301686" cy="369332"/>
          </a:xfrm>
          <a:prstGeom prst="rect">
            <a:avLst/>
          </a:prstGeom>
          <a:noFill/>
        </p:spPr>
        <p:txBody>
          <a:bodyPr wrap="none" rtlCol="0">
            <a:spAutoFit/>
          </a:bodyPr>
          <a:lstStyle/>
          <a:p>
            <a:r>
              <a:rPr lang="en-GB" dirty="0" smtClean="0"/>
              <a:t>2</a:t>
            </a:r>
            <a:endParaRPr lang="en-GB" dirty="0"/>
          </a:p>
        </p:txBody>
      </p:sp>
      <p:sp>
        <p:nvSpPr>
          <p:cNvPr id="15" name="TextBox 14"/>
          <p:cNvSpPr txBox="1"/>
          <p:nvPr/>
        </p:nvSpPr>
        <p:spPr>
          <a:xfrm>
            <a:off x="267144" y="404664"/>
            <a:ext cx="8697344" cy="523220"/>
          </a:xfrm>
          <a:prstGeom prst="rect">
            <a:avLst/>
          </a:prstGeom>
          <a:solidFill>
            <a:schemeClr val="accent5">
              <a:lumMod val="60000"/>
              <a:lumOff val="40000"/>
            </a:schemeClr>
          </a:solidFill>
        </p:spPr>
        <p:txBody>
          <a:bodyPr wrap="square" rtlCol="0">
            <a:spAutoFit/>
          </a:bodyPr>
          <a:lstStyle/>
          <a:p>
            <a:r>
              <a:rPr lang="en-GB" sz="2800" dirty="0" smtClean="0">
                <a:latin typeface="Arial" pitchFamily="34" charset="0"/>
                <a:cs typeface="Arial" pitchFamily="34" charset="0"/>
              </a:rPr>
              <a:t>Answers</a:t>
            </a:r>
            <a:endParaRPr lang="en-GB" sz="3200" dirty="0">
              <a:latin typeface="Arial" pitchFamily="34" charset="0"/>
              <a:cs typeface="Arial" pitchFamily="34" charset="0"/>
            </a:endParaRPr>
          </a:p>
        </p:txBody>
      </p:sp>
    </p:spTree>
    <p:extLst>
      <p:ext uri="{BB962C8B-B14F-4D97-AF65-F5344CB8AC3E}">
        <p14:creationId xmlns:p14="http://schemas.microsoft.com/office/powerpoint/2010/main" val="1286088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144" y="188640"/>
            <a:ext cx="8697344" cy="523220"/>
          </a:xfrm>
          <a:prstGeom prst="rect">
            <a:avLst/>
          </a:prstGeom>
          <a:solidFill>
            <a:schemeClr val="accent5">
              <a:lumMod val="60000"/>
              <a:lumOff val="40000"/>
            </a:schemeClr>
          </a:solidFill>
        </p:spPr>
        <p:txBody>
          <a:bodyPr wrap="square" rtlCol="0">
            <a:spAutoFit/>
          </a:bodyPr>
          <a:lstStyle/>
          <a:p>
            <a:r>
              <a:rPr lang="en-GB" sz="2800" b="1" dirty="0" smtClean="0">
                <a:latin typeface="Arial" pitchFamily="34" charset="0"/>
                <a:cs typeface="Arial" pitchFamily="34" charset="0"/>
              </a:rPr>
              <a:t>Smallpox</a:t>
            </a:r>
            <a:endParaRPr lang="en-GB" sz="3200" b="1" dirty="0">
              <a:latin typeface="Arial" pitchFamily="34" charset="0"/>
              <a:cs typeface="Arial" pitchFamily="34" charset="0"/>
            </a:endParaRPr>
          </a:p>
        </p:txBody>
      </p:sp>
      <p:sp>
        <p:nvSpPr>
          <p:cNvPr id="5" name="TextBox 4"/>
          <p:cNvSpPr txBox="1"/>
          <p:nvPr/>
        </p:nvSpPr>
        <p:spPr>
          <a:xfrm>
            <a:off x="267144" y="980728"/>
            <a:ext cx="4737628" cy="5693866"/>
          </a:xfrm>
          <a:prstGeom prst="rect">
            <a:avLst/>
          </a:prstGeom>
          <a:solidFill>
            <a:schemeClr val="tx2">
              <a:lumMod val="20000"/>
              <a:lumOff val="80000"/>
            </a:schemeClr>
          </a:solidFill>
        </p:spPr>
        <p:txBody>
          <a:bodyPr wrap="square" rtlCol="0">
            <a:spAutoFit/>
          </a:bodyPr>
          <a:lstStyle/>
          <a:p>
            <a:r>
              <a:rPr lang="en-GB" sz="2600" dirty="0" smtClean="0">
                <a:latin typeface="Arial" pitchFamily="34" charset="0"/>
                <a:cs typeface="Arial" pitchFamily="34" charset="0"/>
              </a:rPr>
              <a:t>This child has a disease called smallpox, a virus that causes painful fluid-filled blisters to appear all over the body. </a:t>
            </a:r>
          </a:p>
          <a:p>
            <a:endParaRPr lang="en-GB" sz="2600" dirty="0">
              <a:latin typeface="Arial" pitchFamily="34" charset="0"/>
              <a:cs typeface="Arial" pitchFamily="34" charset="0"/>
            </a:endParaRPr>
          </a:p>
          <a:p>
            <a:r>
              <a:rPr lang="en-GB" sz="2600" dirty="0" smtClean="0">
                <a:latin typeface="Arial" pitchFamily="34" charset="0"/>
                <a:cs typeface="Arial" pitchFamily="34" charset="0"/>
              </a:rPr>
              <a:t>30-35% of people infected with smallpox die. In 18</a:t>
            </a:r>
            <a:r>
              <a:rPr lang="en-GB" sz="2600" baseline="30000" dirty="0" smtClean="0">
                <a:latin typeface="Arial" pitchFamily="34" charset="0"/>
                <a:cs typeface="Arial" pitchFamily="34" charset="0"/>
              </a:rPr>
              <a:t>th</a:t>
            </a:r>
            <a:r>
              <a:rPr lang="en-GB" sz="2600" dirty="0" smtClean="0">
                <a:latin typeface="Arial" pitchFamily="34" charset="0"/>
                <a:cs typeface="Arial" pitchFamily="34" charset="0"/>
              </a:rPr>
              <a:t> century Europe smallpox killed around 400,000 people every year.</a:t>
            </a:r>
          </a:p>
          <a:p>
            <a:endParaRPr lang="en-GB" sz="2600" dirty="0">
              <a:latin typeface="Arial" pitchFamily="34" charset="0"/>
              <a:cs typeface="Arial" pitchFamily="34" charset="0"/>
            </a:endParaRPr>
          </a:p>
          <a:p>
            <a:r>
              <a:rPr lang="en-GB" sz="2600" dirty="0" smtClean="0">
                <a:latin typeface="Arial" pitchFamily="34" charset="0"/>
                <a:cs typeface="Arial" pitchFamily="34" charset="0"/>
              </a:rPr>
              <a:t>Survivors were often horribly scarred, and in a small number of cases blinded by the disease.</a:t>
            </a:r>
          </a:p>
        </p:txBody>
      </p:sp>
      <p:pic>
        <p:nvPicPr>
          <p:cNvPr id="4098" name="Picture 2" descr="C:\Users\eharley\Downloads\Child_with_Smallpox_Banglades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0710" y="836712"/>
            <a:ext cx="3683842" cy="5614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9074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286431" y="260648"/>
            <a:ext cx="8534041" cy="1009507"/>
          </a:xfrm>
          <a:prstGeom prst="rect">
            <a:avLst/>
          </a:prstGeom>
          <a:solidFill>
            <a:schemeClr val="tx2">
              <a:lumMod val="20000"/>
              <a:lumOff val="80000"/>
            </a:schemeClr>
          </a:solidFill>
        </p:spPr>
        <p:txBody>
          <a:bodyPr wrap="square" rtlCol="0">
            <a:spAutoFit/>
          </a:bodyPr>
          <a:lstStyle/>
          <a:p>
            <a:pPr marL="0" indent="0">
              <a:buNone/>
            </a:pPr>
            <a:r>
              <a:rPr lang="en-GB" sz="2600" b="1" dirty="0" smtClean="0">
                <a:latin typeface="Arial" pitchFamily="34" charset="0"/>
                <a:cs typeface="Arial" pitchFamily="34" charset="0"/>
              </a:rPr>
              <a:t>Watch the following video and answer the questions:</a:t>
            </a:r>
          </a:p>
          <a:p>
            <a:pPr marL="0" indent="0">
              <a:buNone/>
            </a:pPr>
            <a:r>
              <a:rPr lang="en-GB" sz="2800" b="1" dirty="0">
                <a:hlinkClick r:id="rId3"/>
              </a:rPr>
              <a:t>https://www.youtube.com/watch?v=JgZwA-39Dj4</a:t>
            </a:r>
            <a:endParaRPr lang="en-GB" sz="2600" b="1" dirty="0">
              <a:latin typeface="Arial" pitchFamily="34" charset="0"/>
              <a:cs typeface="Arial" pitchFamily="34" charset="0"/>
            </a:endParaRPr>
          </a:p>
        </p:txBody>
      </p:sp>
      <p:sp>
        <p:nvSpPr>
          <p:cNvPr id="9" name="TextBox 8"/>
          <p:cNvSpPr txBox="1"/>
          <p:nvPr/>
        </p:nvSpPr>
        <p:spPr>
          <a:xfrm>
            <a:off x="286431" y="1412776"/>
            <a:ext cx="8534041" cy="3339376"/>
          </a:xfrm>
          <a:prstGeom prst="rect">
            <a:avLst/>
          </a:prstGeom>
          <a:solidFill>
            <a:schemeClr val="tx2">
              <a:lumMod val="20000"/>
              <a:lumOff val="80000"/>
            </a:schemeClr>
          </a:solidFill>
        </p:spPr>
        <p:txBody>
          <a:bodyPr wrap="square" rtlCol="0">
            <a:spAutoFit/>
          </a:bodyPr>
          <a:lstStyle/>
          <a:p>
            <a:pPr marL="514350" indent="-514350">
              <a:spcAft>
                <a:spcPts val="600"/>
              </a:spcAft>
              <a:buAutoNum type="arabicPeriod"/>
            </a:pPr>
            <a:r>
              <a:rPr lang="en-GB" sz="2800" dirty="0" smtClean="0">
                <a:latin typeface="Arial" pitchFamily="34" charset="0"/>
                <a:cs typeface="Arial" pitchFamily="34" charset="0"/>
              </a:rPr>
              <a:t>What ‘old wives tale’ was Edward Jenner interested in?</a:t>
            </a:r>
          </a:p>
          <a:p>
            <a:pPr marL="514350" indent="-514350">
              <a:spcAft>
                <a:spcPts val="600"/>
              </a:spcAft>
              <a:buAutoNum type="arabicPeriod"/>
            </a:pPr>
            <a:r>
              <a:rPr lang="en-GB" sz="2800" dirty="0" smtClean="0">
                <a:latin typeface="Arial" pitchFamily="34" charset="0"/>
                <a:cs typeface="Arial" pitchFamily="34" charset="0"/>
              </a:rPr>
              <a:t>How did he test whether the tale was true?</a:t>
            </a:r>
            <a:endParaRPr lang="en-GB" sz="2800" dirty="0">
              <a:latin typeface="Arial" pitchFamily="34" charset="0"/>
              <a:cs typeface="Arial" pitchFamily="34" charset="0"/>
            </a:endParaRPr>
          </a:p>
          <a:p>
            <a:pPr marL="514350" indent="-514350">
              <a:spcAft>
                <a:spcPts val="600"/>
              </a:spcAft>
              <a:buAutoNum type="arabicPeriod"/>
            </a:pPr>
            <a:r>
              <a:rPr lang="en-GB" sz="2800" dirty="0" smtClean="0">
                <a:latin typeface="Arial" pitchFamily="34" charset="0"/>
                <a:cs typeface="Arial" pitchFamily="34" charset="0"/>
              </a:rPr>
              <a:t>How did Jenner know that cowpox was safer than smallpox? </a:t>
            </a:r>
          </a:p>
          <a:p>
            <a:pPr marL="514350" indent="-514350">
              <a:spcAft>
                <a:spcPts val="600"/>
              </a:spcAft>
              <a:buAutoNum type="arabicPeriod"/>
            </a:pPr>
            <a:r>
              <a:rPr lang="en-GB" sz="2800" dirty="0" smtClean="0">
                <a:latin typeface="Arial" pitchFamily="34" charset="0"/>
                <a:cs typeface="Arial" pitchFamily="34" charset="0"/>
              </a:rPr>
              <a:t>Using your knowledge of immunity, explain why catching cowpox protects you against smallpox.</a:t>
            </a:r>
          </a:p>
        </p:txBody>
      </p:sp>
      <p:sp>
        <p:nvSpPr>
          <p:cNvPr id="11" name="TextBox 10"/>
          <p:cNvSpPr txBox="1"/>
          <p:nvPr/>
        </p:nvSpPr>
        <p:spPr>
          <a:xfrm>
            <a:off x="286431" y="4853478"/>
            <a:ext cx="8534041" cy="1815882"/>
          </a:xfrm>
          <a:prstGeom prst="rect">
            <a:avLst/>
          </a:prstGeom>
          <a:solidFill>
            <a:schemeClr val="accent2">
              <a:lumMod val="20000"/>
              <a:lumOff val="80000"/>
            </a:schemeClr>
          </a:solidFill>
        </p:spPr>
        <p:txBody>
          <a:bodyPr wrap="square" rtlCol="0">
            <a:spAutoFit/>
          </a:bodyPr>
          <a:lstStyle/>
          <a:p>
            <a:r>
              <a:rPr lang="en-GB" sz="2800" dirty="0" smtClean="0">
                <a:latin typeface="Arial" pitchFamily="34" charset="0"/>
                <a:cs typeface="Arial" pitchFamily="34" charset="0"/>
              </a:rPr>
              <a:t>Jenner had created the first </a:t>
            </a:r>
            <a:r>
              <a:rPr lang="en-GB" sz="2800" b="1" dirty="0" smtClean="0">
                <a:latin typeface="Arial" pitchFamily="34" charset="0"/>
                <a:cs typeface="Arial" pitchFamily="34" charset="0"/>
              </a:rPr>
              <a:t>vaccine</a:t>
            </a:r>
            <a:r>
              <a:rPr lang="en-GB" sz="2800" dirty="0">
                <a:latin typeface="Arial" pitchFamily="34" charset="0"/>
                <a:cs typeface="Arial" pitchFamily="34" charset="0"/>
              </a:rPr>
              <a:t> </a:t>
            </a:r>
            <a:r>
              <a:rPr lang="en-GB" sz="2800" dirty="0" smtClean="0">
                <a:latin typeface="Arial" pitchFamily="34" charset="0"/>
                <a:cs typeface="Arial" pitchFamily="34" charset="0"/>
              </a:rPr>
              <a:t>against a disease. By 1979 smallpox had been </a:t>
            </a:r>
            <a:r>
              <a:rPr lang="en-GB" sz="2800" b="1" dirty="0" smtClean="0">
                <a:latin typeface="Arial" pitchFamily="34" charset="0"/>
                <a:cs typeface="Arial" pitchFamily="34" charset="0"/>
              </a:rPr>
              <a:t>completely eradicated</a:t>
            </a:r>
            <a:r>
              <a:rPr lang="en-GB" sz="2800" dirty="0" smtClean="0">
                <a:latin typeface="Arial" pitchFamily="34" charset="0"/>
                <a:cs typeface="Arial" pitchFamily="34" charset="0"/>
              </a:rPr>
              <a:t>, due to a successful global vaccination programme.</a:t>
            </a:r>
            <a:endParaRPr lang="en-GB" sz="2800" dirty="0">
              <a:latin typeface="Arial" pitchFamily="34" charset="0"/>
              <a:cs typeface="Arial" pitchFamily="34" charset="0"/>
            </a:endParaRPr>
          </a:p>
        </p:txBody>
      </p:sp>
    </p:spTree>
    <p:extLst>
      <p:ext uri="{BB962C8B-B14F-4D97-AF65-F5344CB8AC3E}">
        <p14:creationId xmlns:p14="http://schemas.microsoft.com/office/powerpoint/2010/main" val="1975543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51520" y="836712"/>
            <a:ext cx="8712968" cy="3970318"/>
          </a:xfrm>
          <a:prstGeom prst="rect">
            <a:avLst/>
          </a:prstGeom>
          <a:solidFill>
            <a:schemeClr val="tx2">
              <a:lumMod val="20000"/>
              <a:lumOff val="80000"/>
            </a:schemeClr>
          </a:solidFill>
        </p:spPr>
        <p:txBody>
          <a:bodyPr wrap="square" rtlCol="0">
            <a:spAutoFit/>
          </a:bodyPr>
          <a:lstStyle/>
          <a:p>
            <a:r>
              <a:rPr lang="en-GB" sz="2800" b="1" dirty="0">
                <a:latin typeface="Arial" pitchFamily="34" charset="0"/>
                <a:cs typeface="Arial" pitchFamily="34" charset="0"/>
              </a:rPr>
              <a:t>Vaccines create </a:t>
            </a:r>
            <a:r>
              <a:rPr lang="en-GB" sz="2800" b="1" dirty="0" smtClean="0">
                <a:latin typeface="Arial" pitchFamily="34" charset="0"/>
                <a:cs typeface="Arial" pitchFamily="34" charset="0"/>
              </a:rPr>
              <a:t>immunity </a:t>
            </a:r>
            <a:r>
              <a:rPr lang="en-GB" sz="2800" b="1" dirty="0">
                <a:latin typeface="Arial" pitchFamily="34" charset="0"/>
                <a:cs typeface="Arial" pitchFamily="34" charset="0"/>
              </a:rPr>
              <a:t>without making you sick</a:t>
            </a:r>
          </a:p>
          <a:p>
            <a:r>
              <a:rPr lang="en-GB" sz="2800" dirty="0" smtClean="0">
                <a:latin typeface="Arial" pitchFamily="34" charset="0"/>
                <a:cs typeface="Arial" pitchFamily="34" charset="0"/>
              </a:rPr>
              <a:t>Vaccines contains </a:t>
            </a:r>
          </a:p>
          <a:p>
            <a:pPr marL="914400" lvl="1" indent="-457200">
              <a:buFont typeface="Arial" pitchFamily="34" charset="0"/>
              <a:buChar char="•"/>
            </a:pPr>
            <a:r>
              <a:rPr lang="en-GB" sz="2800" dirty="0" smtClean="0">
                <a:latin typeface="Arial" pitchFamily="34" charset="0"/>
                <a:cs typeface="Arial" pitchFamily="34" charset="0"/>
              </a:rPr>
              <a:t>dead pathogens, </a:t>
            </a:r>
            <a:r>
              <a:rPr lang="en-GB" sz="2800" i="1" dirty="0" smtClean="0">
                <a:latin typeface="Arial" pitchFamily="34" charset="0"/>
                <a:cs typeface="Arial" pitchFamily="34" charset="0"/>
              </a:rPr>
              <a:t>or</a:t>
            </a:r>
            <a:endParaRPr lang="en-GB" sz="2800" dirty="0" smtClean="0">
              <a:latin typeface="Arial" pitchFamily="34" charset="0"/>
              <a:cs typeface="Arial" pitchFamily="34" charset="0"/>
            </a:endParaRPr>
          </a:p>
          <a:p>
            <a:pPr marL="914400" lvl="1" indent="-457200">
              <a:buFont typeface="Arial" pitchFamily="34" charset="0"/>
              <a:buChar char="•"/>
            </a:pPr>
            <a:r>
              <a:rPr lang="en-GB" sz="2800" dirty="0" smtClean="0">
                <a:latin typeface="Arial" pitchFamily="34" charset="0"/>
                <a:cs typeface="Arial" pitchFamily="34" charset="0"/>
              </a:rPr>
              <a:t>live but weakened pathogens, </a:t>
            </a:r>
            <a:r>
              <a:rPr lang="en-GB" sz="2800" i="1" dirty="0" smtClean="0">
                <a:latin typeface="Arial" pitchFamily="34" charset="0"/>
                <a:cs typeface="Arial" pitchFamily="34" charset="0"/>
              </a:rPr>
              <a:t>or</a:t>
            </a:r>
          </a:p>
          <a:p>
            <a:pPr marL="914400" lvl="1" indent="-457200">
              <a:buFont typeface="Arial" pitchFamily="34" charset="0"/>
              <a:buChar char="•"/>
            </a:pPr>
            <a:r>
              <a:rPr lang="en-GB" sz="2800" dirty="0" smtClean="0">
                <a:latin typeface="Arial" pitchFamily="34" charset="0"/>
                <a:cs typeface="Arial" pitchFamily="34" charset="0"/>
              </a:rPr>
              <a:t>parts of the pathogen</a:t>
            </a:r>
          </a:p>
          <a:p>
            <a:endParaRPr lang="en-GB" sz="2800" dirty="0" smtClean="0">
              <a:latin typeface="Arial" pitchFamily="34" charset="0"/>
              <a:cs typeface="Arial" pitchFamily="34" charset="0"/>
            </a:endParaRPr>
          </a:p>
          <a:p>
            <a:r>
              <a:rPr lang="en-GB" sz="2800" dirty="0" smtClean="0">
                <a:latin typeface="Arial" pitchFamily="34" charset="0"/>
                <a:cs typeface="Arial" pitchFamily="34" charset="0"/>
              </a:rPr>
              <a:t>The white blood cells respond to the vaccine as if it were a disease by creating antibodies.</a:t>
            </a:r>
          </a:p>
        </p:txBody>
      </p:sp>
      <p:sp>
        <p:nvSpPr>
          <p:cNvPr id="3" name="TextBox 2"/>
          <p:cNvSpPr txBox="1"/>
          <p:nvPr/>
        </p:nvSpPr>
        <p:spPr>
          <a:xfrm>
            <a:off x="267144" y="241484"/>
            <a:ext cx="8697344" cy="523220"/>
          </a:xfrm>
          <a:prstGeom prst="rect">
            <a:avLst/>
          </a:prstGeom>
          <a:solidFill>
            <a:schemeClr val="accent5">
              <a:lumMod val="60000"/>
              <a:lumOff val="40000"/>
            </a:schemeClr>
          </a:solidFill>
        </p:spPr>
        <p:txBody>
          <a:bodyPr wrap="square" rtlCol="0">
            <a:spAutoFit/>
          </a:bodyPr>
          <a:lstStyle/>
          <a:p>
            <a:r>
              <a:rPr lang="en-GB" sz="2800" b="1" dirty="0" smtClean="0">
                <a:latin typeface="Arial" pitchFamily="34" charset="0"/>
                <a:cs typeface="Arial" pitchFamily="34" charset="0"/>
              </a:rPr>
              <a:t>What is a vaccine?</a:t>
            </a:r>
            <a:endParaRPr lang="en-GB" sz="3200" b="1" dirty="0">
              <a:latin typeface="Arial" pitchFamily="34" charset="0"/>
              <a:cs typeface="Arial" pitchFamily="34" charset="0"/>
            </a:endParaRPr>
          </a:p>
        </p:txBody>
      </p:sp>
      <p:sp>
        <p:nvSpPr>
          <p:cNvPr id="4" name="TextBox 3"/>
          <p:cNvSpPr txBox="1"/>
          <p:nvPr/>
        </p:nvSpPr>
        <p:spPr>
          <a:xfrm>
            <a:off x="267144" y="4924325"/>
            <a:ext cx="8697344" cy="1692771"/>
          </a:xfrm>
          <a:prstGeom prst="rect">
            <a:avLst/>
          </a:prstGeom>
          <a:solidFill>
            <a:schemeClr val="accent2">
              <a:lumMod val="20000"/>
              <a:lumOff val="80000"/>
            </a:schemeClr>
          </a:solidFill>
        </p:spPr>
        <p:txBody>
          <a:bodyPr wrap="square" rtlCol="0">
            <a:spAutoFit/>
          </a:bodyPr>
          <a:lstStyle/>
          <a:p>
            <a:r>
              <a:rPr lang="en-GB" sz="2600" b="1" dirty="0" smtClean="0">
                <a:latin typeface="Arial" pitchFamily="34" charset="0"/>
                <a:cs typeface="Arial" pitchFamily="34" charset="0"/>
              </a:rPr>
              <a:t>Quick questions:</a:t>
            </a:r>
          </a:p>
          <a:p>
            <a:pPr marL="514350" indent="-514350">
              <a:buAutoNum type="arabicPeriod"/>
            </a:pPr>
            <a:r>
              <a:rPr lang="en-GB" sz="2600" dirty="0" smtClean="0">
                <a:latin typeface="Arial" pitchFamily="34" charset="0"/>
                <a:cs typeface="Arial" pitchFamily="34" charset="0"/>
              </a:rPr>
              <a:t>Why do we need different vaccines for different diseases?</a:t>
            </a:r>
          </a:p>
          <a:p>
            <a:pPr marL="514350" indent="-514350">
              <a:buAutoNum type="arabicPeriod"/>
            </a:pPr>
            <a:r>
              <a:rPr lang="en-GB" sz="2600" dirty="0" smtClean="0">
                <a:latin typeface="Arial" pitchFamily="34" charset="0"/>
                <a:cs typeface="Arial" pitchFamily="34" charset="0"/>
              </a:rPr>
              <a:t>New flu vaccines must be made every year. Why?</a:t>
            </a:r>
            <a:endParaRPr lang="en-GB" sz="2600" dirty="0">
              <a:latin typeface="Arial" pitchFamily="34" charset="0"/>
              <a:cs typeface="Arial" pitchFamily="34" charset="0"/>
            </a:endParaRPr>
          </a:p>
        </p:txBody>
      </p:sp>
    </p:spTree>
    <p:extLst>
      <p:ext uri="{BB962C8B-B14F-4D97-AF65-F5344CB8AC3E}">
        <p14:creationId xmlns:p14="http://schemas.microsoft.com/office/powerpoint/2010/main" val="1846288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2122</TotalTime>
  <Words>1851</Words>
  <Application>Microsoft Office PowerPoint</Application>
  <PresentationFormat>On-screen Show (4:3)</PresentationFormat>
  <Paragraphs>306</Paragraphs>
  <Slides>22</Slides>
  <Notes>18</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Holder</dc:creator>
  <cp:lastModifiedBy>T Holder</cp:lastModifiedBy>
  <cp:revision>88</cp:revision>
  <dcterms:created xsi:type="dcterms:W3CDTF">2012-10-24T14:10:30Z</dcterms:created>
  <dcterms:modified xsi:type="dcterms:W3CDTF">2013-08-16T15:23:59Z</dcterms:modified>
</cp:coreProperties>
</file>