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63" r:id="rId3"/>
    <p:sldId id="273" r:id="rId4"/>
    <p:sldId id="258" r:id="rId5"/>
    <p:sldId id="259" r:id="rId6"/>
    <p:sldId id="278" r:id="rId7"/>
    <p:sldId id="280" r:id="rId8"/>
    <p:sldId id="262" r:id="rId9"/>
    <p:sldId id="282" r:id="rId10"/>
    <p:sldId id="274" r:id="rId11"/>
    <p:sldId id="261" r:id="rId12"/>
    <p:sldId id="283" r:id="rId13"/>
    <p:sldId id="275" r:id="rId14"/>
    <p:sldId id="269" r:id="rId15"/>
    <p:sldId id="28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62" d="100"/>
          <a:sy n="62" d="100"/>
        </p:scale>
        <p:origin x="-96" y="-10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F766B-CACE-40C5-8E55-7F99A6110CB4}" type="datetimeFigureOut">
              <a:rPr lang="en-GB" smtClean="0"/>
              <a:t>16/08/2013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44E0F-3767-4F69-B9FE-A0107ADC760B}" type="slidenum">
              <a:rPr lang="en-GB" smtClean="0"/>
              <a:t>‹#›</a:t>
            </a:fld>
            <a:endParaRPr lang="en-GB"/>
          </a:p>
        </p:txBody>
      </p:sp>
    </p:spTree>
    <p:extLst>
      <p:ext uri="{BB962C8B-B14F-4D97-AF65-F5344CB8AC3E}">
        <p14:creationId xmlns:p14="http://schemas.microsoft.com/office/powerpoint/2010/main" val="174853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ommons.wikimedia.org/wiki/User:Kulmalukk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Vaccines, antibiotics,</a:t>
            </a:r>
            <a:r>
              <a:rPr lang="en-GB" b="0" baseline="0" dirty="0" smtClean="0"/>
              <a:t> painkillers etc.</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a:t>
            </a:r>
            <a:r>
              <a:rPr lang="en-GB" b="1" baseline="0" dirty="0" smtClean="0"/>
              <a:t>Commons </a:t>
            </a:r>
            <a:r>
              <a:rPr lang="en-GB" b="1" dirty="0" smtClean="0"/>
              <a:t>Image Credit: </a:t>
            </a:r>
            <a:r>
              <a:rPr lang="en-GB" b="0" dirty="0" smtClean="0"/>
              <a:t>Wikimedia</a:t>
            </a:r>
            <a:r>
              <a:rPr lang="en-GB" b="1" dirty="0" smtClean="0"/>
              <a:t> - </a:t>
            </a:r>
            <a:r>
              <a:rPr lang="en-GB" sz="1200" dirty="0" smtClean="0"/>
              <a:t>http://commons.wikimedia.org/wiki/File:NOVAMOXIN_antibiotic.jpg </a:t>
            </a:r>
          </a:p>
        </p:txBody>
      </p:sp>
      <p:sp>
        <p:nvSpPr>
          <p:cNvPr id="4" name="Slide Number Placeholder 3"/>
          <p:cNvSpPr>
            <a:spLocks noGrp="1"/>
          </p:cNvSpPr>
          <p:nvPr>
            <p:ph type="sldNum" sz="quarter" idx="10"/>
          </p:nvPr>
        </p:nvSpPr>
        <p:spPr/>
        <p:txBody>
          <a:bodyPr/>
          <a:lstStyle/>
          <a:p>
            <a:fld id="{F9544E0F-3767-4F69-B9FE-A0107ADC760B}" type="slidenum">
              <a:rPr lang="en-GB" smtClean="0"/>
              <a:t>1</a:t>
            </a:fld>
            <a:endParaRPr lang="en-GB"/>
          </a:p>
        </p:txBody>
      </p:sp>
    </p:spTree>
    <p:extLst>
      <p:ext uri="{BB962C8B-B14F-4D97-AF65-F5344CB8AC3E}">
        <p14:creationId xmlns:p14="http://schemas.microsoft.com/office/powerpoint/2010/main" val="180957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0" dirty="0" smtClean="0"/>
              <a:t>Understanding</a:t>
            </a:r>
            <a:r>
              <a:rPr lang="en-GB" b="0" baseline="0" dirty="0" smtClean="0"/>
              <a:t> Animal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Two species used increase chances of undesired side effect being spotted. Makes researchers twice as sure about correct human dose. Prevents some unexpected single-specie immunity complicating the research</a:t>
            </a:r>
            <a:endParaRPr lang="en-GB" b="1"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10</a:t>
            </a:fld>
            <a:endParaRPr lang="en-GB"/>
          </a:p>
        </p:txBody>
      </p:sp>
    </p:spTree>
    <p:extLst>
      <p:ext uri="{BB962C8B-B14F-4D97-AF65-F5344CB8AC3E}">
        <p14:creationId xmlns:p14="http://schemas.microsoft.com/office/powerpoint/2010/main" val="52744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0" dirty="0" err="1" smtClean="0"/>
              <a:t>Wilfredor</a:t>
            </a:r>
            <a:r>
              <a:rPr lang="en-GB" b="0" dirty="0" smtClean="0"/>
              <a:t> at</a:t>
            </a:r>
            <a:r>
              <a:rPr lang="en-GB" b="1" dirty="0" smtClean="0"/>
              <a:t> </a:t>
            </a:r>
            <a:r>
              <a:rPr lang="en-GB" b="0" dirty="0" smtClean="0"/>
              <a:t>http://commons.wikimedia.org/wiki/File:Injection_23.JPG </a:t>
            </a:r>
            <a:r>
              <a:rPr lang="en-GB" b="1" dirty="0" smtClean="0"/>
              <a:t>and</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solidFill>
                  <a:schemeClr val="tx1"/>
                </a:solidFill>
                <a:hlinkClick r:id="rId3" tooltip="User:Kulmalukko"/>
              </a:rPr>
              <a:t>Kulmalukko</a:t>
            </a:r>
            <a:r>
              <a:rPr lang="en-GB" dirty="0" smtClean="0">
                <a:solidFill>
                  <a:schemeClr val="tx1"/>
                </a:solidFill>
              </a:rPr>
              <a:t> </a:t>
            </a:r>
            <a:r>
              <a:rPr lang="en-GB" b="0" dirty="0" smtClean="0"/>
              <a:t>http://commons.wikimedia.org/wiki/File:Magnesium_tablets.jpg</a:t>
            </a:r>
          </a:p>
        </p:txBody>
      </p:sp>
      <p:sp>
        <p:nvSpPr>
          <p:cNvPr id="4" name="Slide Number Placeholder 3"/>
          <p:cNvSpPr>
            <a:spLocks noGrp="1"/>
          </p:cNvSpPr>
          <p:nvPr>
            <p:ph type="sldNum" sz="quarter" idx="10"/>
          </p:nvPr>
        </p:nvSpPr>
        <p:spPr/>
        <p:txBody>
          <a:bodyPr/>
          <a:lstStyle/>
          <a:p>
            <a:fld id="{F9544E0F-3767-4F69-B9FE-A0107ADC760B}" type="slidenum">
              <a:rPr lang="en-GB" smtClean="0"/>
              <a:t>11</a:t>
            </a:fld>
            <a:endParaRPr lang="en-GB"/>
          </a:p>
        </p:txBody>
      </p:sp>
    </p:spTree>
    <p:extLst>
      <p:ext uri="{BB962C8B-B14F-4D97-AF65-F5344CB8AC3E}">
        <p14:creationId xmlns:p14="http://schemas.microsoft.com/office/powerpoint/2010/main" val="52744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Image Credit: </a:t>
            </a:r>
            <a:r>
              <a:rPr lang="en-GB" b="1" dirty="0" err="1" smtClean="0"/>
              <a:t>Istockphoto</a:t>
            </a:r>
            <a:r>
              <a:rPr lang="en-GB" b="1" dirty="0" smtClean="0"/>
              <a:t>/Jamie </a:t>
            </a:r>
            <a:r>
              <a:rPr lang="en-GB" b="1" dirty="0" err="1" smtClean="0"/>
              <a:t>Farrant</a:t>
            </a:r>
            <a:endParaRPr lang="en-GB" b="1"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12</a:t>
            </a:fld>
            <a:endParaRPr lang="en-GB"/>
          </a:p>
        </p:txBody>
      </p:sp>
    </p:spTree>
    <p:extLst>
      <p:ext uri="{BB962C8B-B14F-4D97-AF65-F5344CB8AC3E}">
        <p14:creationId xmlns:p14="http://schemas.microsoft.com/office/powerpoint/2010/main" val="52744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animals increase information and one must be a larger mammal which is more similar to humans.</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a:t>
            </a:r>
            <a:r>
              <a:rPr lang="en-GB" b="1" baseline="0" dirty="0" smtClean="0"/>
              <a:t>Commons </a:t>
            </a:r>
            <a:r>
              <a:rPr lang="en-GB" b="1" dirty="0" smtClean="0"/>
              <a:t>Image Credit: </a:t>
            </a:r>
            <a:r>
              <a:rPr lang="en-GB" b="0" dirty="0" err="1" smtClean="0"/>
              <a:t>Wilfredor</a:t>
            </a:r>
            <a:r>
              <a:rPr lang="en-GB" b="0" dirty="0" smtClean="0"/>
              <a:t> at</a:t>
            </a:r>
            <a:r>
              <a:rPr lang="en-GB" b="1" dirty="0" smtClean="0"/>
              <a:t> </a:t>
            </a:r>
            <a:r>
              <a:rPr lang="en-GB" b="0" dirty="0" smtClean="0"/>
              <a:t>http://commons.wikimedia.org/wiki/File:Injection_23.JPG</a:t>
            </a:r>
          </a:p>
        </p:txBody>
      </p:sp>
      <p:sp>
        <p:nvSpPr>
          <p:cNvPr id="4" name="Slide Number Placeholder 3"/>
          <p:cNvSpPr>
            <a:spLocks noGrp="1"/>
          </p:cNvSpPr>
          <p:nvPr>
            <p:ph type="sldNum" sz="quarter" idx="10"/>
          </p:nvPr>
        </p:nvSpPr>
        <p:spPr/>
        <p:txBody>
          <a:bodyPr/>
          <a:lstStyle/>
          <a:p>
            <a:fld id="{F9544E0F-3767-4F69-B9FE-A0107ADC760B}" type="slidenum">
              <a:rPr lang="en-GB" smtClean="0"/>
              <a:t>13</a:t>
            </a:fld>
            <a:endParaRPr lang="en-GB"/>
          </a:p>
        </p:txBody>
      </p:sp>
    </p:spTree>
    <p:extLst>
      <p:ext uri="{BB962C8B-B14F-4D97-AF65-F5344CB8AC3E}">
        <p14:creationId xmlns:p14="http://schemas.microsoft.com/office/powerpoint/2010/main" val="52744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Hidden Slide – Photocopy this if there if</a:t>
            </a:r>
            <a:r>
              <a:rPr lang="en-GB" baseline="0" dirty="0" smtClean="0"/>
              <a:t> you do not have the word document associated with this lesson plan</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16</a:t>
            </a:fld>
            <a:endParaRPr lang="en-GB"/>
          </a:p>
        </p:txBody>
      </p:sp>
    </p:spTree>
    <p:extLst>
      <p:ext uri="{BB962C8B-B14F-4D97-AF65-F5344CB8AC3E}">
        <p14:creationId xmlns:p14="http://schemas.microsoft.com/office/powerpoint/2010/main" val="114719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 on next slide</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2</a:t>
            </a:fld>
            <a:endParaRPr lang="en-GB"/>
          </a:p>
        </p:txBody>
      </p:sp>
    </p:spTree>
    <p:extLst>
      <p:ext uri="{BB962C8B-B14F-4D97-AF65-F5344CB8AC3E}">
        <p14:creationId xmlns:p14="http://schemas.microsoft.com/office/powerpoint/2010/main" val="378209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3</a:t>
            </a:fld>
            <a:endParaRPr lang="en-GB"/>
          </a:p>
        </p:txBody>
      </p:sp>
    </p:spTree>
    <p:extLst>
      <p:ext uri="{BB962C8B-B14F-4D97-AF65-F5344CB8AC3E}">
        <p14:creationId xmlns:p14="http://schemas.microsoft.com/office/powerpoint/2010/main" val="426478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All answers revolve around trialling it on people, animals,</a:t>
            </a:r>
            <a:r>
              <a:rPr lang="en-GB" b="0" baseline="0" dirty="0" smtClean="0"/>
              <a:t> cells or computers.</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a:t>
            </a:r>
            <a:r>
              <a:rPr lang="en-GB" b="1" baseline="0" dirty="0" smtClean="0"/>
              <a:t>Commons </a:t>
            </a:r>
            <a:r>
              <a:rPr lang="en-GB" b="1" dirty="0" smtClean="0"/>
              <a:t>Image Credit: </a:t>
            </a:r>
            <a:r>
              <a:rPr lang="en-GB" b="0" dirty="0" smtClean="0"/>
              <a:t>Wikimedia</a:t>
            </a:r>
            <a:r>
              <a:rPr lang="en-GB" b="1" dirty="0" smtClean="0"/>
              <a:t> - </a:t>
            </a:r>
            <a:r>
              <a:rPr lang="en-GB" sz="1200" dirty="0" smtClean="0"/>
              <a:t>http://upload.wikimedia.org/wikipedia/commons/f/f6/Fluzone_vaccine_extracting.jpg</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Think Pair</a:t>
            </a:r>
            <a:r>
              <a:rPr lang="en-GB" b="1" baseline="0" dirty="0" smtClean="0"/>
              <a:t> Share </a:t>
            </a:r>
            <a:r>
              <a:rPr lang="en-GB" baseline="0" dirty="0" smtClean="0"/>
              <a:t>= 1 minute silent thinking, 1 minute discussing with partner, then feeding back to class.</a:t>
            </a:r>
            <a:endParaRPr lang="en-GB"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4</a:t>
            </a:fld>
            <a:endParaRPr lang="en-GB"/>
          </a:p>
        </p:txBody>
      </p:sp>
    </p:spTree>
    <p:extLst>
      <p:ext uri="{BB962C8B-B14F-4D97-AF65-F5344CB8AC3E}">
        <p14:creationId xmlns:p14="http://schemas.microsoft.com/office/powerpoint/2010/main" val="46373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a:t>
            </a:r>
            <a:r>
              <a:rPr lang="en-GB" baseline="0" dirty="0" smtClean="0"/>
              <a:t> Last Slide for a </a:t>
            </a:r>
            <a:r>
              <a:rPr lang="en-GB" baseline="0" dirty="0" err="1" smtClean="0"/>
              <a:t>powerpoint</a:t>
            </a:r>
            <a:r>
              <a:rPr lang="en-GB" baseline="0" dirty="0" smtClean="0"/>
              <a:t> version of the word document on this page. Alternatively print off the “Drug Development Process” worksheet</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5</a:t>
            </a:fld>
            <a:endParaRPr lang="en-GB"/>
          </a:p>
        </p:txBody>
      </p:sp>
    </p:spTree>
    <p:extLst>
      <p:ext uri="{BB962C8B-B14F-4D97-AF65-F5344CB8AC3E}">
        <p14:creationId xmlns:p14="http://schemas.microsoft.com/office/powerpoint/2010/main" val="4877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a:t>
            </a:r>
            <a:r>
              <a:rPr lang="en-GB" baseline="0" dirty="0" smtClean="0"/>
              <a:t> correct order of the drug development process</a:t>
            </a:r>
            <a:endParaRPr lang="en-GB" dirty="0"/>
          </a:p>
        </p:txBody>
      </p:sp>
      <p:sp>
        <p:nvSpPr>
          <p:cNvPr id="4" name="Slide Number Placeholder 3"/>
          <p:cNvSpPr>
            <a:spLocks noGrp="1"/>
          </p:cNvSpPr>
          <p:nvPr>
            <p:ph type="sldNum" sz="quarter" idx="10"/>
          </p:nvPr>
        </p:nvSpPr>
        <p:spPr/>
        <p:txBody>
          <a:bodyPr/>
          <a:lstStyle/>
          <a:p>
            <a:fld id="{0873BEBA-6C3E-450B-814E-BE30450EC466}" type="slidenum">
              <a:rPr lang="en-GB" smtClean="0"/>
              <a:t>6</a:t>
            </a:fld>
            <a:endParaRPr lang="en-GB"/>
          </a:p>
        </p:txBody>
      </p:sp>
    </p:spTree>
    <p:extLst>
      <p:ext uri="{BB962C8B-B14F-4D97-AF65-F5344CB8AC3E}">
        <p14:creationId xmlns:p14="http://schemas.microsoft.com/office/powerpoint/2010/main" val="383433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Click the “click</a:t>
            </a:r>
            <a:r>
              <a:rPr lang="en-GB" b="0" baseline="0" dirty="0" smtClean="0"/>
              <a:t> for video” button then stop video at 2.15</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a:t>
            </a:r>
            <a:r>
              <a:rPr lang="en-GB" b="1" baseline="0" dirty="0" smtClean="0"/>
              <a:t>Commons </a:t>
            </a:r>
            <a:r>
              <a:rPr lang="en-GB" b="1" dirty="0" smtClean="0"/>
              <a:t>Image Credit: </a:t>
            </a:r>
            <a:r>
              <a:rPr lang="en-GB" b="0" dirty="0" smtClean="0"/>
              <a:t>Wikimedia</a:t>
            </a:r>
            <a:r>
              <a:rPr lang="en-GB" b="1" dirty="0" smtClean="0"/>
              <a:t> - </a:t>
            </a:r>
            <a:r>
              <a:rPr lang="en-GB" sz="1200" dirty="0" smtClean="0"/>
              <a:t>http://commons.wikimedia.org/wiki/File:IIHS_crash_test_dummy_in_Hyundai_Tucson.jpg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Crash</a:t>
            </a:r>
            <a:r>
              <a:rPr lang="en-GB" sz="1200" b="0" baseline="0" dirty="0" smtClean="0"/>
              <a:t> test dummies are a model for humans used in testing the safety of a car – it would be unethical to use humans to test a car’s ability to withstand an accident.</a:t>
            </a:r>
            <a:br>
              <a:rPr lang="en-GB" sz="1200" b="0" baseline="0" dirty="0" smtClean="0"/>
            </a:br>
            <a:r>
              <a:rPr lang="en-GB" sz="1200" b="0" baseline="0" dirty="0" smtClean="0"/>
              <a:t/>
            </a:r>
            <a:br>
              <a:rPr lang="en-GB" sz="1200" b="0" baseline="0" dirty="0" smtClean="0"/>
            </a:br>
            <a:r>
              <a:rPr lang="en-GB" sz="1200" b="0" baseline="0" dirty="0" smtClean="0"/>
              <a:t>Video found here: </a:t>
            </a:r>
            <a:r>
              <a:rPr lang="en-GB" sz="1200" dirty="0" smtClean="0">
                <a:latin typeface="Arial" pitchFamily="34" charset="0"/>
                <a:cs typeface="Arial" pitchFamily="34" charset="0"/>
              </a:rPr>
              <a:t>https://www.youtube.com/watch?v=Jj5QlYlE66w</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Advise watching up until</a:t>
            </a:r>
            <a:r>
              <a:rPr lang="en-GB" b="0" baseline="0" dirty="0" smtClean="0"/>
              <a:t> 2:15 . Higher ability groups may wish to extend their learning by watching the rest of the video</a:t>
            </a:r>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7</a:t>
            </a:fld>
            <a:endParaRPr lang="en-GB"/>
          </a:p>
        </p:txBody>
      </p:sp>
    </p:spTree>
    <p:extLst>
      <p:ext uri="{BB962C8B-B14F-4D97-AF65-F5344CB8AC3E}">
        <p14:creationId xmlns:p14="http://schemas.microsoft.com/office/powerpoint/2010/main" val="292851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Non-animal methods include</a:t>
            </a:r>
            <a:r>
              <a:rPr lang="en-GB" b="0" baseline="0" dirty="0" smtClean="0"/>
              <a:t> </a:t>
            </a:r>
            <a:r>
              <a:rPr lang="en-GB" b="0" baseline="0" dirty="0" err="1" smtClean="0"/>
              <a:t>microdosing</a:t>
            </a:r>
            <a:r>
              <a:rPr lang="en-GB" b="0" baseline="0" dirty="0" smtClean="0"/>
              <a:t> humans, computer models (often based on animal data), cell cultures (from humans or animals), CT/MRI/PET scans of human patients</a:t>
            </a:r>
            <a:endParaRPr lang="en-GB" b="0" dirty="0" smtClean="0"/>
          </a:p>
          <a:p>
            <a:r>
              <a:rPr lang="en-GB" b="1" dirty="0" smtClean="0"/>
              <a:t>Creative</a:t>
            </a:r>
            <a:r>
              <a:rPr lang="en-GB" b="1" baseline="0" dirty="0" smtClean="0"/>
              <a:t> </a:t>
            </a:r>
            <a:r>
              <a:rPr lang="en-GB" b="1" baseline="0" dirty="0" smtClean="0"/>
              <a:t>Commons </a:t>
            </a:r>
            <a:r>
              <a:rPr lang="en-GB" b="1" dirty="0" smtClean="0"/>
              <a:t>Image Credit: </a:t>
            </a:r>
            <a:r>
              <a:rPr lang="en-GB" b="0" dirty="0" smtClean="0"/>
              <a:t>http://commons.wikimedia.org/wiki/File:Fibroblastid.jpg?uselang=en-gb and http://commons.wikimedia.org/wiki/File:Tissue_processing_-_Paraffin_inclusion_of_a_histological_sample.jpg</a:t>
            </a:r>
            <a:endParaRPr lang="en-GB" b="0" dirty="0"/>
          </a:p>
        </p:txBody>
      </p:sp>
      <p:sp>
        <p:nvSpPr>
          <p:cNvPr id="4" name="Slide Number Placeholder 3"/>
          <p:cNvSpPr>
            <a:spLocks noGrp="1"/>
          </p:cNvSpPr>
          <p:nvPr>
            <p:ph type="sldNum" sz="quarter" idx="10"/>
          </p:nvPr>
        </p:nvSpPr>
        <p:spPr/>
        <p:txBody>
          <a:bodyPr/>
          <a:lstStyle/>
          <a:p>
            <a:fld id="{F9544E0F-3767-4F69-B9FE-A0107ADC760B}" type="slidenum">
              <a:rPr lang="en-GB" smtClean="0"/>
              <a:t>8</a:t>
            </a:fld>
            <a:endParaRPr lang="en-GB"/>
          </a:p>
        </p:txBody>
      </p:sp>
    </p:spTree>
    <p:extLst>
      <p:ext uri="{BB962C8B-B14F-4D97-AF65-F5344CB8AC3E}">
        <p14:creationId xmlns:p14="http://schemas.microsoft.com/office/powerpoint/2010/main" val="332737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Computer model only as</a:t>
            </a:r>
            <a:r>
              <a:rPr lang="en-GB" b="0" baseline="0" dirty="0" smtClean="0"/>
              <a:t> good as data that made it, more to drug effects than metabolism</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Human tissue isn’t whole organism so can’t see how cancer spreads or whether other organs are affected (maybe other parts of body help to fight off cancer)</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Yeast cells are not the same as human cells, many different human cells that react differently</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a:t>
            </a:r>
            <a:r>
              <a:rPr lang="en-GB" b="1" baseline="0" dirty="0" smtClean="0"/>
              <a:t>Commons </a:t>
            </a:r>
            <a:r>
              <a:rPr lang="en-GB" b="1" dirty="0" smtClean="0"/>
              <a:t>Image Credit: </a:t>
            </a:r>
            <a:r>
              <a:rPr lang="en-GB" b="0" dirty="0" smtClean="0"/>
              <a:t>Wikimedia</a:t>
            </a:r>
            <a:r>
              <a:rPr lang="en-GB" b="1" dirty="0" smtClean="0"/>
              <a:t> - </a:t>
            </a:r>
            <a:r>
              <a:rPr lang="en-GB" sz="1200" dirty="0" smtClean="0"/>
              <a:t>http://upload.wikimedia.org/wikipedia/commons/f/f6/Fluzone_vaccine_extracting.jpg</a:t>
            </a:r>
            <a:endParaRPr lang="en-GB" b="1" dirty="0" smtClean="0"/>
          </a:p>
          <a:p>
            <a:r>
              <a:rPr lang="en-GB" b="1" dirty="0" smtClean="0"/>
              <a:t>Think Pair</a:t>
            </a:r>
            <a:r>
              <a:rPr lang="en-GB" b="1" baseline="0" dirty="0" smtClean="0"/>
              <a:t> Share </a:t>
            </a:r>
            <a:r>
              <a:rPr lang="en-GB" baseline="0" dirty="0" smtClean="0"/>
              <a:t>= 1 minute silent thinking, 1 minute discussing with partner, then feeding back to class.</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9</a:t>
            </a:fld>
            <a:endParaRPr lang="en-GB"/>
          </a:p>
        </p:txBody>
      </p:sp>
    </p:spTree>
    <p:extLst>
      <p:ext uri="{BB962C8B-B14F-4D97-AF65-F5344CB8AC3E}">
        <p14:creationId xmlns:p14="http://schemas.microsoft.com/office/powerpoint/2010/main" val="46373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53139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217861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187007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76691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99430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5608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E9C9E3-3E9D-4649-BA8E-E48370BFA1E9}" type="datetimeFigureOut">
              <a:rPr lang="en-GB" smtClean="0"/>
              <a:t>16/08/2013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282601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E9C9E3-3E9D-4649-BA8E-E48370BFA1E9}" type="datetimeFigureOut">
              <a:rPr lang="en-GB" smtClean="0"/>
              <a:t>16/08/2013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702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9C9E3-3E9D-4649-BA8E-E48370BFA1E9}" type="datetimeFigureOut">
              <a:rPr lang="en-GB" smtClean="0"/>
              <a:t>16/08/2013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43601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10403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412533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9C9E3-3E9D-4649-BA8E-E48370BFA1E9}" type="datetimeFigureOut">
              <a:rPr lang="en-GB" smtClean="0"/>
              <a:t>16/08/2013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A7A5-D690-4E6B-A61D-36F62D45278B}" type="slidenum">
              <a:rPr lang="en-GB" smtClean="0"/>
              <a:t>‹#›</a:t>
            </a:fld>
            <a:endParaRPr lang="en-GB"/>
          </a:p>
        </p:txBody>
      </p:sp>
    </p:spTree>
    <p:extLst>
      <p:ext uri="{BB962C8B-B14F-4D97-AF65-F5344CB8AC3E}">
        <p14:creationId xmlns:p14="http://schemas.microsoft.com/office/powerpoint/2010/main" val="2806754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Jj5QlYlE66w"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920" y="1139626"/>
            <a:ext cx="8544916" cy="1815882"/>
          </a:xfrm>
          <a:prstGeom prst="rect">
            <a:avLst/>
          </a:prstGeom>
          <a:solidFill>
            <a:schemeClr val="accent5">
              <a:lumMod val="40000"/>
              <a:lumOff val="60000"/>
            </a:schemeClr>
          </a:solidFill>
        </p:spPr>
        <p:txBody>
          <a:bodyPr wrap="square" rtlCol="0">
            <a:spAutoFit/>
          </a:bodyPr>
          <a:lstStyle/>
          <a:p>
            <a:r>
              <a:rPr lang="en-GB" sz="2800" b="1" i="1" dirty="0" smtClean="0">
                <a:latin typeface="Arial" pitchFamily="34" charset="0"/>
                <a:cs typeface="Arial" pitchFamily="34" charset="0"/>
              </a:rPr>
              <a:t>Learning objectives</a:t>
            </a:r>
          </a:p>
          <a:p>
            <a:pPr marL="342900" indent="-342900">
              <a:buFont typeface="Arial" pitchFamily="34" charset="0"/>
              <a:buChar char="•"/>
            </a:pPr>
            <a:r>
              <a:rPr lang="en-GB" sz="2800" dirty="0" smtClean="0">
                <a:latin typeface="Arial" pitchFamily="34" charset="0"/>
                <a:cs typeface="Arial" pitchFamily="34" charset="0"/>
              </a:rPr>
              <a:t>Know the stages of drug development</a:t>
            </a:r>
          </a:p>
          <a:p>
            <a:pPr marL="342900" indent="-342900">
              <a:buFont typeface="Arial" pitchFamily="34" charset="0"/>
              <a:buChar char="•"/>
            </a:pPr>
            <a:r>
              <a:rPr lang="en-GB" sz="2800" dirty="0" smtClean="0">
                <a:latin typeface="Arial" pitchFamily="34" charset="0"/>
                <a:cs typeface="Arial" pitchFamily="34" charset="0"/>
              </a:rPr>
              <a:t>Explain why animals are used in research</a:t>
            </a:r>
          </a:p>
          <a:p>
            <a:pPr marL="342900" indent="-342900">
              <a:buFont typeface="Arial" pitchFamily="34" charset="0"/>
              <a:buChar char="•"/>
            </a:pPr>
            <a:r>
              <a:rPr lang="en-GB" sz="2800" dirty="0" smtClean="0">
                <a:latin typeface="Arial" pitchFamily="34" charset="0"/>
                <a:cs typeface="Arial" pitchFamily="34" charset="0"/>
              </a:rPr>
              <a:t>Analyse why new drugs may fail </a:t>
            </a:r>
            <a:endParaRPr lang="en-GB" sz="2800" dirty="0">
              <a:latin typeface="Arial" pitchFamily="34" charset="0"/>
              <a:cs typeface="Arial" pitchFamily="34" charset="0"/>
            </a:endParaRPr>
          </a:p>
        </p:txBody>
      </p:sp>
      <p:sp>
        <p:nvSpPr>
          <p:cNvPr id="7" name="TextBox 6"/>
          <p:cNvSpPr txBox="1"/>
          <p:nvPr/>
        </p:nvSpPr>
        <p:spPr>
          <a:xfrm>
            <a:off x="251520" y="3212976"/>
            <a:ext cx="4416523" cy="2676215"/>
          </a:xfrm>
          <a:prstGeom prst="rect">
            <a:avLst/>
          </a:prstGeom>
          <a:solidFill>
            <a:schemeClr val="accent2">
              <a:lumMod val="20000"/>
              <a:lumOff val="80000"/>
            </a:schemeClr>
          </a:solidFill>
        </p:spPr>
        <p:txBody>
          <a:bodyPr wrap="square" rtlCol="0">
            <a:noAutofit/>
          </a:bodyPr>
          <a:lstStyle/>
          <a:p>
            <a:pPr>
              <a:spcAft>
                <a:spcPts val="600"/>
              </a:spcAft>
            </a:pPr>
            <a:r>
              <a:rPr lang="en-GB" sz="2800" b="1" dirty="0" smtClean="0">
                <a:latin typeface="Arial" pitchFamily="34" charset="0"/>
                <a:cs typeface="Arial" pitchFamily="34" charset="0"/>
              </a:rPr>
              <a:t>Starter:</a:t>
            </a:r>
          </a:p>
          <a:p>
            <a:pPr marL="457200" indent="-457200">
              <a:spcAft>
                <a:spcPts val="1200"/>
              </a:spcAft>
              <a:buFont typeface="+mj-lt"/>
              <a:buAutoNum type="arabicPeriod"/>
            </a:pPr>
            <a:r>
              <a:rPr lang="en-GB" sz="2800" dirty="0" smtClean="0">
                <a:latin typeface="Arial" pitchFamily="34" charset="0"/>
                <a:cs typeface="Arial" pitchFamily="34" charset="0"/>
              </a:rPr>
              <a:t>List 5-10 medications that you have taken.</a:t>
            </a:r>
          </a:p>
          <a:p>
            <a:pPr marL="457200" indent="-457200">
              <a:spcAft>
                <a:spcPts val="1200"/>
              </a:spcAft>
              <a:buFont typeface="+mj-lt"/>
              <a:buAutoNum type="arabicPeriod"/>
            </a:pPr>
            <a:r>
              <a:rPr lang="en-GB" sz="2800" dirty="0" smtClean="0">
                <a:latin typeface="Arial" pitchFamily="34" charset="0"/>
                <a:cs typeface="Arial" pitchFamily="34" charset="0"/>
              </a:rPr>
              <a:t>What symptoms were they treating?</a:t>
            </a:r>
            <a:endParaRPr lang="en-GB" sz="2800" dirty="0">
              <a:latin typeface="Arial" pitchFamily="34" charset="0"/>
              <a:cs typeface="Arial" pitchFamily="34" charset="0"/>
            </a:endParaRPr>
          </a:p>
        </p:txBody>
      </p:sp>
      <p:sp>
        <p:nvSpPr>
          <p:cNvPr id="8" name="TextBox 7"/>
          <p:cNvSpPr txBox="1"/>
          <p:nvPr/>
        </p:nvSpPr>
        <p:spPr>
          <a:xfrm>
            <a:off x="251520" y="237987"/>
            <a:ext cx="5976664" cy="707886"/>
          </a:xfrm>
          <a:prstGeom prst="rect">
            <a:avLst/>
          </a:prstGeom>
          <a:solidFill>
            <a:schemeClr val="accent5">
              <a:lumMod val="60000"/>
              <a:lumOff val="40000"/>
            </a:schemeClr>
          </a:solidFill>
        </p:spPr>
        <p:txBody>
          <a:bodyPr wrap="square" rtlCol="0">
            <a:spAutoFit/>
          </a:bodyPr>
          <a:lstStyle/>
          <a:p>
            <a:r>
              <a:rPr lang="en-GB" sz="4000" b="1" dirty="0" smtClean="0">
                <a:latin typeface="Arial" pitchFamily="34" charset="0"/>
                <a:cs typeface="Arial" pitchFamily="34" charset="0"/>
              </a:rPr>
              <a:t>Developing medicines</a:t>
            </a:r>
            <a:endParaRPr lang="en-GB" sz="40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108" y="69410"/>
            <a:ext cx="2160240" cy="1045040"/>
          </a:xfrm>
          <a:prstGeom prst="rect">
            <a:avLst/>
          </a:prstGeom>
        </p:spPr>
      </p:pic>
      <p:pic>
        <p:nvPicPr>
          <p:cNvPr id="1026" name="Picture 2" descr="File:NOVAMOXIN antibiot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971" y="3212393"/>
            <a:ext cx="3984377" cy="26583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31539"/>
            <a:ext cx="735909" cy="637821"/>
          </a:xfrm>
          <a:prstGeom prst="rect">
            <a:avLst/>
          </a:prstGeom>
        </p:spPr>
      </p:pic>
    </p:spTree>
    <p:extLst>
      <p:ext uri="{BB962C8B-B14F-4D97-AF65-F5344CB8AC3E}">
        <p14:creationId xmlns:p14="http://schemas.microsoft.com/office/powerpoint/2010/main" val="279149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142" y="260648"/>
            <a:ext cx="8437694" cy="523220"/>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Animal models</a:t>
            </a:r>
            <a:endParaRPr lang="en-GB" sz="2800" b="1" dirty="0">
              <a:latin typeface="Arial" pitchFamily="34" charset="0"/>
              <a:cs typeface="Arial" pitchFamily="34" charset="0"/>
            </a:endParaRPr>
          </a:p>
        </p:txBody>
      </p:sp>
      <p:sp>
        <p:nvSpPr>
          <p:cNvPr id="9" name="TextBox 8"/>
          <p:cNvSpPr txBox="1"/>
          <p:nvPr/>
        </p:nvSpPr>
        <p:spPr>
          <a:xfrm>
            <a:off x="405142" y="900113"/>
            <a:ext cx="7047178" cy="4616648"/>
          </a:xfrm>
          <a:prstGeom prst="rect">
            <a:avLst/>
          </a:prstGeom>
          <a:solidFill>
            <a:schemeClr val="tx2">
              <a:lumMod val="20000"/>
              <a:lumOff val="80000"/>
            </a:schemeClr>
          </a:solidFill>
        </p:spPr>
        <p:txBody>
          <a:bodyPr wrap="square" rtlCol="0">
            <a:spAutoFit/>
          </a:bodyPr>
          <a:lstStyle/>
          <a:p>
            <a:r>
              <a:rPr lang="en-GB" sz="2800" dirty="0" smtClean="0">
                <a:latin typeface="Arial" pitchFamily="34" charset="0"/>
                <a:cs typeface="Arial" pitchFamily="34" charset="0"/>
              </a:rPr>
              <a:t>Even if we give a new medicine to some human cells, this cannot tell us how it will affect the whole body. We also need to know if the medicine will reach the part of the body it needs to.</a:t>
            </a:r>
          </a:p>
          <a:p>
            <a:endParaRPr lang="en-GB" sz="1100" dirty="0">
              <a:latin typeface="Arial" pitchFamily="34" charset="0"/>
              <a:cs typeface="Arial" pitchFamily="34" charset="0"/>
            </a:endParaRPr>
          </a:p>
          <a:p>
            <a:r>
              <a:rPr lang="en-GB" sz="2800" dirty="0" smtClean="0">
                <a:latin typeface="Arial" pitchFamily="34" charset="0"/>
                <a:cs typeface="Arial" pitchFamily="34" charset="0"/>
              </a:rPr>
              <a:t>Living animals, most commonly mice, rats and fish, are used to see how a medicine affects a whole body. It can tell us about the toxicity and will also indicate what dosage is necessary for humans. </a:t>
            </a:r>
          </a:p>
        </p:txBody>
      </p:sp>
      <p:sp>
        <p:nvSpPr>
          <p:cNvPr id="5" name="TextBox 4"/>
          <p:cNvSpPr txBox="1"/>
          <p:nvPr/>
        </p:nvSpPr>
        <p:spPr>
          <a:xfrm>
            <a:off x="405142" y="5661248"/>
            <a:ext cx="8437694" cy="954107"/>
          </a:xfrm>
          <a:prstGeom prst="rect">
            <a:avLst/>
          </a:prstGeom>
          <a:solidFill>
            <a:schemeClr val="accent2">
              <a:lumMod val="20000"/>
              <a:lumOff val="80000"/>
            </a:schemeClr>
          </a:solidFill>
        </p:spPr>
        <p:txBody>
          <a:bodyPr wrap="square" rtlCol="0">
            <a:spAutoFit/>
          </a:bodyPr>
          <a:lstStyle/>
          <a:p>
            <a:r>
              <a:rPr lang="en-GB" sz="2800" dirty="0">
                <a:latin typeface="Arial" pitchFamily="34" charset="0"/>
                <a:cs typeface="Arial" pitchFamily="34" charset="0"/>
              </a:rPr>
              <a:t>The government requires new medicines to be tested </a:t>
            </a:r>
            <a:r>
              <a:rPr lang="en-GB" sz="2800" dirty="0" smtClean="0">
                <a:latin typeface="Arial" pitchFamily="34" charset="0"/>
                <a:cs typeface="Arial" pitchFamily="34" charset="0"/>
              </a:rPr>
              <a:t>on two species</a:t>
            </a:r>
            <a:r>
              <a:rPr lang="en-GB" sz="2800" dirty="0">
                <a:latin typeface="Arial" pitchFamily="34" charset="0"/>
                <a:cs typeface="Arial" pitchFamily="34" charset="0"/>
              </a:rPr>
              <a:t>. Why do you think this is?</a:t>
            </a:r>
          </a:p>
        </p:txBody>
      </p:sp>
      <p:pic>
        <p:nvPicPr>
          <p:cNvPr id="1026" name="Picture 2" descr="Zebra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84" y="4135183"/>
            <a:ext cx="136815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M m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7" y="904920"/>
            <a:ext cx="1318509" cy="1318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b r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086" y="2521942"/>
            <a:ext cx="1372989" cy="137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4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8" name="TextBox 7"/>
          <p:cNvSpPr txBox="1"/>
          <p:nvPr/>
        </p:nvSpPr>
        <p:spPr>
          <a:xfrm>
            <a:off x="265128" y="260648"/>
            <a:ext cx="8666456" cy="523220"/>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Human models</a:t>
            </a:r>
            <a:endParaRPr lang="en-GB" sz="2800" b="1" dirty="0">
              <a:latin typeface="Arial" pitchFamily="34" charset="0"/>
              <a:cs typeface="Arial" pitchFamily="34" charset="0"/>
            </a:endParaRPr>
          </a:p>
        </p:txBody>
      </p:sp>
      <p:sp>
        <p:nvSpPr>
          <p:cNvPr id="9" name="TextBox 8"/>
          <p:cNvSpPr txBox="1"/>
          <p:nvPr/>
        </p:nvSpPr>
        <p:spPr>
          <a:xfrm>
            <a:off x="265127" y="908720"/>
            <a:ext cx="8666457" cy="4154984"/>
          </a:xfrm>
          <a:prstGeom prst="rect">
            <a:avLst/>
          </a:prstGeom>
          <a:solidFill>
            <a:schemeClr val="tx2">
              <a:lumMod val="20000"/>
              <a:lumOff val="80000"/>
            </a:schemeClr>
          </a:solidFill>
        </p:spPr>
        <p:txBody>
          <a:bodyPr wrap="square" rtlCol="0">
            <a:spAutoFit/>
          </a:bodyPr>
          <a:lstStyle/>
          <a:p>
            <a:r>
              <a:rPr lang="en-GB" sz="2800" dirty="0" smtClean="0">
                <a:latin typeface="Arial" pitchFamily="34" charset="0"/>
                <a:cs typeface="Arial" pitchFamily="34" charset="0"/>
              </a:rPr>
              <a:t>In the clinical trial stages of developing a new medicine, small groups of humans are used as a model for other humans. We cannot test a medicine on every human so we use the tests on these groups to predict the effects in everyone else.</a:t>
            </a:r>
          </a:p>
          <a:p>
            <a:endParaRPr lang="en-GB" sz="1200" dirty="0">
              <a:latin typeface="Arial" pitchFamily="34" charset="0"/>
              <a:cs typeface="Arial" pitchFamily="34" charset="0"/>
            </a:endParaRPr>
          </a:p>
          <a:p>
            <a:r>
              <a:rPr lang="en-GB" sz="2800" dirty="0" smtClean="0">
                <a:latin typeface="Arial" pitchFamily="34" charset="0"/>
                <a:cs typeface="Arial" pitchFamily="34" charset="0"/>
              </a:rPr>
              <a:t>Some patients will receive the drug and some will receive a </a:t>
            </a:r>
            <a:r>
              <a:rPr lang="en-GB" sz="2800" b="1" dirty="0" smtClean="0">
                <a:latin typeface="Arial" pitchFamily="34" charset="0"/>
                <a:cs typeface="Arial" pitchFamily="34" charset="0"/>
              </a:rPr>
              <a:t>placebo </a:t>
            </a:r>
            <a:r>
              <a:rPr lang="en-GB" sz="2800" dirty="0" smtClean="0">
                <a:latin typeface="Arial" pitchFamily="34" charset="0"/>
                <a:cs typeface="Arial" pitchFamily="34" charset="0"/>
              </a:rPr>
              <a:t>(sugar pill)</a:t>
            </a:r>
            <a:r>
              <a:rPr lang="en-GB" sz="2800" b="1" dirty="0" smtClean="0">
                <a:latin typeface="Arial" pitchFamily="34" charset="0"/>
                <a:cs typeface="Arial" pitchFamily="34" charset="0"/>
              </a:rPr>
              <a:t>. </a:t>
            </a:r>
            <a:r>
              <a:rPr lang="en-GB" sz="2800" dirty="0" smtClean="0">
                <a:latin typeface="Arial" pitchFamily="34" charset="0"/>
                <a:cs typeface="Arial" pitchFamily="34" charset="0"/>
              </a:rPr>
              <a:t>The patient does not know which he has been given; this is called a </a:t>
            </a:r>
            <a:r>
              <a:rPr lang="en-GB" sz="2800" b="1" dirty="0" smtClean="0">
                <a:latin typeface="Arial" pitchFamily="34" charset="0"/>
                <a:cs typeface="Arial" pitchFamily="34" charset="0"/>
              </a:rPr>
              <a:t>blind trial</a:t>
            </a:r>
            <a:r>
              <a:rPr lang="en-GB" sz="2800" dirty="0" smtClean="0">
                <a:latin typeface="Arial" pitchFamily="34" charset="0"/>
                <a:cs typeface="Arial" pitchFamily="34" charset="0"/>
              </a:rPr>
              <a:t>. </a:t>
            </a:r>
            <a:endParaRPr lang="en-GB" sz="26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27" y="5095475"/>
            <a:ext cx="4598355" cy="16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File:Magnesium table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5095475"/>
            <a:ext cx="1975867" cy="166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88640"/>
            <a:ext cx="8824080" cy="584775"/>
          </a:xfrm>
          <a:prstGeom prst="rect">
            <a:avLst/>
          </a:prstGeom>
          <a:solidFill>
            <a:schemeClr val="tx2">
              <a:lumMod val="20000"/>
              <a:lumOff val="80000"/>
            </a:schemeClr>
          </a:solidFill>
        </p:spPr>
        <p:txBody>
          <a:bodyPr wrap="square" rtlCol="0">
            <a:spAutoFit/>
          </a:bodyPr>
          <a:lstStyle/>
          <a:p>
            <a:r>
              <a:rPr lang="en-GB" sz="3200" b="1" dirty="0" smtClean="0">
                <a:latin typeface="Arial" pitchFamily="34" charset="0"/>
                <a:cs typeface="Arial" pitchFamily="34" charset="0"/>
              </a:rPr>
              <a:t>Human models</a:t>
            </a:r>
            <a:endParaRPr lang="en-GB" sz="3200" b="1" dirty="0">
              <a:latin typeface="Arial" pitchFamily="34" charset="0"/>
              <a:cs typeface="Arial" pitchFamily="34" charset="0"/>
            </a:endParaRPr>
          </a:p>
        </p:txBody>
      </p:sp>
      <p:grpSp>
        <p:nvGrpSpPr>
          <p:cNvPr id="2084" name="Group 2083"/>
          <p:cNvGrpSpPr/>
          <p:nvPr/>
        </p:nvGrpSpPr>
        <p:grpSpPr>
          <a:xfrm>
            <a:off x="107504" y="882329"/>
            <a:ext cx="3888432" cy="3322850"/>
            <a:chOff x="107504" y="882329"/>
            <a:chExt cx="3888432" cy="332285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882329"/>
              <a:ext cx="1656184" cy="33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894220"/>
              <a:ext cx="2305901" cy="3310959"/>
            </a:xfrm>
            <a:prstGeom prst="rect">
              <a:avLst/>
            </a:prstGeom>
            <a:solidFill>
              <a:srgbClr val="FBFFE7"/>
            </a:solidFill>
          </p:spPr>
          <p:txBody>
            <a:bodyPr wrap="square" rtlCol="0">
              <a:noAutofit/>
            </a:bodyPr>
            <a:lstStyle/>
            <a:p>
              <a:r>
                <a:rPr lang="en-GB" sz="2800" b="1" dirty="0">
                  <a:latin typeface="Arial" pitchFamily="34" charset="0"/>
                  <a:cs typeface="Arial" pitchFamily="34" charset="0"/>
                </a:rPr>
                <a:t>Stage I</a:t>
              </a:r>
            </a:p>
            <a:p>
              <a:r>
                <a:rPr lang="en-GB" sz="2800" dirty="0" smtClean="0">
                  <a:latin typeface="Arial" pitchFamily="34" charset="0"/>
                  <a:cs typeface="Arial" pitchFamily="34" charset="0"/>
                </a:rPr>
                <a:t>Testing at low doses on healthy volunteers. Usually young males</a:t>
              </a:r>
              <a:endParaRPr lang="en-GB" sz="2800" dirty="0">
                <a:latin typeface="Arial" pitchFamily="34" charset="0"/>
                <a:cs typeface="Arial" pitchFamily="34" charset="0"/>
              </a:endParaRPr>
            </a:p>
          </p:txBody>
        </p:sp>
        <p:grpSp>
          <p:nvGrpSpPr>
            <p:cNvPr id="2068" name="Group 2067"/>
            <p:cNvGrpSpPr/>
            <p:nvPr/>
          </p:nvGrpSpPr>
          <p:grpSpPr>
            <a:xfrm>
              <a:off x="107504" y="882329"/>
              <a:ext cx="3888432" cy="3322850"/>
              <a:chOff x="107504" y="882329"/>
              <a:chExt cx="3888432" cy="3322850"/>
            </a:xfrm>
          </p:grpSpPr>
          <p:cxnSp>
            <p:nvCxnSpPr>
              <p:cNvPr id="7" name="Straight Connector 6"/>
              <p:cNvCxnSpPr/>
              <p:nvPr/>
            </p:nvCxnSpPr>
            <p:spPr>
              <a:xfrm>
                <a:off x="107504" y="882329"/>
                <a:ext cx="3888432" cy="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884642"/>
                <a:ext cx="0" cy="3320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7504" y="4205179"/>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504" y="894220"/>
                <a:ext cx="0" cy="331095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083" name="Group 2082"/>
          <p:cNvGrpSpPr/>
          <p:nvPr/>
        </p:nvGrpSpPr>
        <p:grpSpPr>
          <a:xfrm>
            <a:off x="4716015" y="870941"/>
            <a:ext cx="4336932" cy="5751316"/>
            <a:chOff x="4716015" y="870941"/>
            <a:chExt cx="4336932" cy="5751316"/>
          </a:xfrm>
        </p:grpSpPr>
        <p:grpSp>
          <p:nvGrpSpPr>
            <p:cNvPr id="2081" name="Group 2080"/>
            <p:cNvGrpSpPr/>
            <p:nvPr/>
          </p:nvGrpSpPr>
          <p:grpSpPr>
            <a:xfrm>
              <a:off x="4716015" y="4797152"/>
              <a:ext cx="4320481" cy="1815882"/>
              <a:chOff x="4716015" y="4797152"/>
              <a:chExt cx="4320481" cy="1815882"/>
            </a:xfrm>
          </p:grpSpPr>
          <p:sp>
            <p:nvSpPr>
              <p:cNvPr id="10" name="TextBox 9"/>
              <p:cNvSpPr txBox="1"/>
              <p:nvPr/>
            </p:nvSpPr>
            <p:spPr>
              <a:xfrm>
                <a:off x="4716015" y="4797152"/>
                <a:ext cx="4320481" cy="1815882"/>
              </a:xfrm>
              <a:prstGeom prst="rect">
                <a:avLst/>
              </a:prstGeom>
              <a:solidFill>
                <a:srgbClr val="FBFFE7"/>
              </a:solidFill>
            </p:spPr>
            <p:txBody>
              <a:bodyPr wrap="square" rtlCol="0">
                <a:noAutofit/>
              </a:bodyPr>
              <a:lstStyle/>
              <a:p>
                <a:r>
                  <a:rPr lang="en-GB" sz="2800" b="1" dirty="0" smtClean="0">
                    <a:latin typeface="Arial" pitchFamily="34" charset="0"/>
                    <a:cs typeface="Arial" pitchFamily="34" charset="0"/>
                  </a:rPr>
                  <a:t>Stage III</a:t>
                </a:r>
              </a:p>
              <a:p>
                <a:r>
                  <a:rPr lang="en-GB" sz="2800" dirty="0" smtClean="0">
                    <a:latin typeface="Arial" pitchFamily="34" charset="0"/>
                    <a:cs typeface="Arial" pitchFamily="34" charset="0"/>
                  </a:rPr>
                  <a:t>Testing on a large number of patients to gather data from larger populations</a:t>
                </a:r>
                <a:endParaRPr lang="en-GB" sz="2800" dirty="0">
                  <a:latin typeface="Arial" pitchFamily="34" charset="0"/>
                  <a:cs typeface="Arial" pitchFamily="34" charset="0"/>
                </a:endParaRPr>
              </a:p>
            </p:txBody>
          </p:sp>
          <p:cxnSp>
            <p:nvCxnSpPr>
              <p:cNvPr id="22" name="Straight Connector 21"/>
              <p:cNvCxnSpPr/>
              <p:nvPr/>
            </p:nvCxnSpPr>
            <p:spPr>
              <a:xfrm flipH="1">
                <a:off x="4716017" y="6613034"/>
                <a:ext cx="4320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16016" y="4797152"/>
                <a:ext cx="0" cy="181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4797152"/>
                <a:ext cx="186007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82" name="Group 2081"/>
            <p:cNvGrpSpPr/>
            <p:nvPr/>
          </p:nvGrpSpPr>
          <p:grpSpPr>
            <a:xfrm>
              <a:off x="6576087" y="870941"/>
              <a:ext cx="2476860" cy="5751316"/>
              <a:chOff x="6576087" y="870941"/>
              <a:chExt cx="2476860" cy="5751316"/>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087" y="894220"/>
                <a:ext cx="2460409" cy="441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6576087" y="894220"/>
                <a:ext cx="2460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036496" y="891552"/>
                <a:ext cx="16451" cy="5730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76087" y="870941"/>
                <a:ext cx="0" cy="392621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080" name="Group 2079"/>
          <p:cNvGrpSpPr/>
          <p:nvPr/>
        </p:nvGrpSpPr>
        <p:grpSpPr>
          <a:xfrm>
            <a:off x="395536" y="859050"/>
            <a:ext cx="5968783" cy="5763207"/>
            <a:chOff x="395536" y="859050"/>
            <a:chExt cx="5968783" cy="5763207"/>
          </a:xfrm>
        </p:grpSpPr>
        <p:grpSp>
          <p:nvGrpSpPr>
            <p:cNvPr id="2078" name="Group 2077"/>
            <p:cNvGrpSpPr/>
            <p:nvPr/>
          </p:nvGrpSpPr>
          <p:grpSpPr>
            <a:xfrm>
              <a:off x="395536" y="4349524"/>
              <a:ext cx="3703872" cy="2272733"/>
              <a:chOff x="395536" y="4349524"/>
              <a:chExt cx="3703872" cy="2272733"/>
            </a:xfrm>
          </p:grpSpPr>
          <p:sp>
            <p:nvSpPr>
              <p:cNvPr id="9" name="TextBox 8"/>
              <p:cNvSpPr txBox="1"/>
              <p:nvPr/>
            </p:nvSpPr>
            <p:spPr>
              <a:xfrm>
                <a:off x="395536" y="4349524"/>
                <a:ext cx="3703872" cy="2263510"/>
              </a:xfrm>
              <a:prstGeom prst="rect">
                <a:avLst/>
              </a:prstGeom>
              <a:solidFill>
                <a:srgbClr val="FBFFE7"/>
              </a:solidFill>
              <a:ln>
                <a:noFill/>
              </a:ln>
            </p:spPr>
            <p:txBody>
              <a:bodyPr wrap="square" rtlCol="0">
                <a:noAutofit/>
              </a:bodyPr>
              <a:lstStyle/>
              <a:p>
                <a:r>
                  <a:rPr lang="en-GB" sz="2800" b="1" dirty="0" smtClean="0">
                    <a:latin typeface="Arial" pitchFamily="34" charset="0"/>
                    <a:cs typeface="Arial" pitchFamily="34" charset="0"/>
                  </a:rPr>
                  <a:t>Stage II</a:t>
                </a:r>
              </a:p>
              <a:p>
                <a:r>
                  <a:rPr lang="en-GB" sz="2800" dirty="0" smtClean="0">
                    <a:latin typeface="Arial" pitchFamily="34" charset="0"/>
                    <a:cs typeface="Arial" pitchFamily="34" charset="0"/>
                  </a:rPr>
                  <a:t>Testing on ill patients to test efficacy of drug and calculate appropriate dosages</a:t>
                </a:r>
                <a:endParaRPr lang="en-GB" sz="2800" dirty="0">
                  <a:latin typeface="Arial" pitchFamily="34" charset="0"/>
                  <a:cs typeface="Arial" pitchFamily="34" charset="0"/>
                </a:endParaRPr>
              </a:p>
            </p:txBody>
          </p:sp>
          <p:cxnSp>
            <p:nvCxnSpPr>
              <p:cNvPr id="2056" name="Straight Connector 2055"/>
              <p:cNvCxnSpPr/>
              <p:nvPr/>
            </p:nvCxnSpPr>
            <p:spPr>
              <a:xfrm flipH="1">
                <a:off x="4090171" y="4725144"/>
                <a:ext cx="9237" cy="1897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flipH="1">
                <a:off x="395536" y="6613034"/>
                <a:ext cx="3703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flipV="1">
                <a:off x="395536" y="4365104"/>
                <a:ext cx="0" cy="2257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3" name="Straight Connector 2062"/>
              <p:cNvCxnSpPr/>
              <p:nvPr/>
            </p:nvCxnSpPr>
            <p:spPr>
              <a:xfrm>
                <a:off x="395536" y="4365104"/>
                <a:ext cx="369463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79" name="Group 2078"/>
            <p:cNvGrpSpPr/>
            <p:nvPr/>
          </p:nvGrpSpPr>
          <p:grpSpPr>
            <a:xfrm>
              <a:off x="4090171" y="859050"/>
              <a:ext cx="2274148" cy="3866094"/>
              <a:chOff x="4090171" y="859050"/>
              <a:chExt cx="2274148" cy="3866094"/>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408" y="884642"/>
                <a:ext cx="2264911" cy="384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a:off x="4090171" y="859050"/>
                <a:ext cx="2264911" cy="11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nvCxnSpPr>
            <p:spPr>
              <a:xfrm>
                <a:off x="6355082" y="894220"/>
                <a:ext cx="0" cy="3830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4" name="Straight Connector 2053"/>
              <p:cNvCxnSpPr/>
              <p:nvPr/>
            </p:nvCxnSpPr>
            <p:spPr>
              <a:xfrm flipH="1">
                <a:off x="4099408" y="4725144"/>
                <a:ext cx="2255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5" name="Straight Connector 2064"/>
              <p:cNvCxnSpPr/>
              <p:nvPr/>
            </p:nvCxnSpPr>
            <p:spPr>
              <a:xfrm>
                <a:off x="4099408" y="859050"/>
                <a:ext cx="0" cy="3506054"/>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863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8" name="TextBox 7"/>
          <p:cNvSpPr txBox="1"/>
          <p:nvPr/>
        </p:nvSpPr>
        <p:spPr>
          <a:xfrm>
            <a:off x="289552" y="260647"/>
            <a:ext cx="8642032" cy="492443"/>
          </a:xfrm>
          <a:prstGeom prst="rect">
            <a:avLst/>
          </a:prstGeom>
          <a:solidFill>
            <a:schemeClr val="tx2">
              <a:lumMod val="20000"/>
              <a:lumOff val="80000"/>
            </a:schemeClr>
          </a:solidFill>
        </p:spPr>
        <p:txBody>
          <a:bodyPr wrap="square" rtlCol="0">
            <a:spAutoFit/>
          </a:bodyPr>
          <a:lstStyle/>
          <a:p>
            <a:r>
              <a:rPr lang="en-GB" sz="2600" b="1" dirty="0" smtClean="0">
                <a:latin typeface="Arial" pitchFamily="34" charset="0"/>
                <a:cs typeface="Arial" pitchFamily="34" charset="0"/>
              </a:rPr>
              <a:t>Key Words</a:t>
            </a:r>
            <a:endParaRPr lang="en-GB" sz="2600" b="1" dirty="0">
              <a:latin typeface="Arial" pitchFamily="34" charset="0"/>
              <a:cs typeface="Arial" pitchFamily="34" charset="0"/>
            </a:endParaRPr>
          </a:p>
        </p:txBody>
      </p:sp>
      <p:sp>
        <p:nvSpPr>
          <p:cNvPr id="9" name="TextBox 8"/>
          <p:cNvSpPr txBox="1"/>
          <p:nvPr/>
        </p:nvSpPr>
        <p:spPr>
          <a:xfrm>
            <a:off x="265128" y="980728"/>
            <a:ext cx="8666456" cy="4401205"/>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Placebo </a:t>
            </a:r>
            <a:r>
              <a:rPr lang="en-GB" sz="2800" dirty="0" smtClean="0">
                <a:latin typeface="Arial" pitchFamily="34" charset="0"/>
                <a:cs typeface="Arial" pitchFamily="34" charset="0"/>
              </a:rPr>
              <a:t>– a fake medicine given to one group of people to check that they aren’t just feeling better because they think they are getting a medicine</a:t>
            </a:r>
          </a:p>
          <a:p>
            <a:endParaRPr lang="en-GB" sz="2800" b="1" dirty="0">
              <a:latin typeface="Arial" pitchFamily="34" charset="0"/>
              <a:cs typeface="Arial" pitchFamily="34" charset="0"/>
            </a:endParaRPr>
          </a:p>
          <a:p>
            <a:r>
              <a:rPr lang="en-GB" sz="2800" b="1" dirty="0" smtClean="0">
                <a:latin typeface="Arial" pitchFamily="34" charset="0"/>
                <a:cs typeface="Arial" pitchFamily="34" charset="0"/>
              </a:rPr>
              <a:t>Blind trial</a:t>
            </a:r>
            <a:r>
              <a:rPr lang="en-GB" sz="2800" dirty="0" smtClean="0">
                <a:latin typeface="Arial" pitchFamily="34" charset="0"/>
                <a:cs typeface="Arial" pitchFamily="34" charset="0"/>
              </a:rPr>
              <a:t> – a trial where the patient doesn’t know if they are getting the real drug or a placebo</a:t>
            </a:r>
          </a:p>
          <a:p>
            <a:endParaRPr lang="en-GB" sz="2800" b="1" dirty="0">
              <a:latin typeface="Arial" pitchFamily="34" charset="0"/>
              <a:cs typeface="Arial" pitchFamily="34" charset="0"/>
            </a:endParaRPr>
          </a:p>
          <a:p>
            <a:r>
              <a:rPr lang="en-GB" sz="2800" b="1" dirty="0" smtClean="0">
                <a:latin typeface="Arial" pitchFamily="34" charset="0"/>
                <a:cs typeface="Arial" pitchFamily="34" charset="0"/>
              </a:rPr>
              <a:t>Double-blind trial </a:t>
            </a:r>
            <a:r>
              <a:rPr lang="en-GB" sz="2800" dirty="0" smtClean="0">
                <a:latin typeface="Arial" pitchFamily="34" charset="0"/>
                <a:cs typeface="Arial" pitchFamily="34" charset="0"/>
              </a:rPr>
              <a:t>– a trial where neither the patient or the doctor giving them the medicine knows whether they are getting the real drug or a placebo</a:t>
            </a:r>
          </a:p>
        </p:txBody>
      </p:sp>
      <p:sp>
        <p:nvSpPr>
          <p:cNvPr id="5" name="Content Placeholder 2"/>
          <p:cNvSpPr>
            <a:spLocks noGrp="1"/>
          </p:cNvSpPr>
          <p:nvPr>
            <p:ph idx="1"/>
          </p:nvPr>
        </p:nvSpPr>
        <p:spPr>
          <a:xfrm>
            <a:off x="266294" y="5517232"/>
            <a:ext cx="8002172" cy="805727"/>
          </a:xfrm>
          <a:solidFill>
            <a:schemeClr val="accent2">
              <a:lumMod val="20000"/>
              <a:lumOff val="80000"/>
            </a:schemeClr>
          </a:solidFill>
        </p:spPr>
        <p:txBody>
          <a:bodyPr>
            <a:normAutofit/>
          </a:bodyPr>
          <a:lstStyle/>
          <a:p>
            <a:pPr marL="0" indent="0">
              <a:buNone/>
            </a:pPr>
            <a:r>
              <a:rPr lang="en-GB" sz="2800" dirty="0" smtClean="0">
                <a:latin typeface="Arial" pitchFamily="34" charset="0"/>
                <a:cs typeface="Arial" pitchFamily="34" charset="0"/>
              </a:rPr>
              <a:t>What advantages does a double-blind trial have?</a:t>
            </a:r>
          </a:p>
        </p:txBody>
      </p:sp>
    </p:spTree>
    <p:extLst>
      <p:ext uri="{BB962C8B-B14F-4D97-AF65-F5344CB8AC3E}">
        <p14:creationId xmlns:p14="http://schemas.microsoft.com/office/powerpoint/2010/main" val="411228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42" y="1471145"/>
            <a:ext cx="8291264" cy="3902071"/>
          </a:xfrm>
          <a:solidFill>
            <a:schemeClr val="accent2">
              <a:lumMod val="20000"/>
              <a:lumOff val="80000"/>
            </a:schemeClr>
          </a:solidFill>
        </p:spPr>
        <p:txBody>
          <a:bodyPr>
            <a:normAutofit/>
          </a:bodyPr>
          <a:lstStyle/>
          <a:p>
            <a:pPr marL="514350" indent="-514350">
              <a:buAutoNum type="arabicParenBoth"/>
            </a:pPr>
            <a:r>
              <a:rPr lang="en-GB" sz="2800" dirty="0" smtClean="0">
                <a:latin typeface="Arial" pitchFamily="34" charset="0"/>
                <a:cs typeface="Arial" pitchFamily="34" charset="0"/>
              </a:rPr>
              <a:t>Name two non-animal models.</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marL="514350" indent="-514350">
              <a:buAutoNum type="arabicParenBoth"/>
            </a:pPr>
            <a:r>
              <a:rPr lang="en-GB" sz="2800" dirty="0" smtClean="0">
                <a:latin typeface="Arial" pitchFamily="34" charset="0"/>
                <a:cs typeface="Arial" pitchFamily="34" charset="0"/>
              </a:rPr>
              <a:t>Explain why a new medicine is tested in animals before humans.</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marL="514350" indent="-514350">
              <a:buAutoNum type="arabicParenBoth"/>
            </a:pPr>
            <a:r>
              <a:rPr lang="en-GB" sz="2800" dirty="0" smtClean="0">
                <a:latin typeface="Arial" pitchFamily="34" charset="0"/>
                <a:cs typeface="Arial" pitchFamily="34" charset="0"/>
              </a:rPr>
              <a:t>Why might a medicine which passes Stage I and Stage II clinical trials fail during Stage III?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6" name="Title 1"/>
          <p:cNvSpPr txBox="1">
            <a:spLocks/>
          </p:cNvSpPr>
          <p:nvPr/>
        </p:nvSpPr>
        <p:spPr>
          <a:xfrm>
            <a:off x="442703" y="404664"/>
            <a:ext cx="8229600" cy="850106"/>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smtClean="0">
                <a:latin typeface="Arial" pitchFamily="34" charset="0"/>
                <a:cs typeface="Arial" pitchFamily="34" charset="0"/>
              </a:rPr>
              <a:t>Plenary</a:t>
            </a:r>
            <a:endParaRPr lang="en-GB" b="1" dirty="0">
              <a:latin typeface="Arial" pitchFamily="34" charset="0"/>
              <a:cs typeface="Arial" pitchFamily="34" charset="0"/>
            </a:endParaRPr>
          </a:p>
        </p:txBody>
      </p:sp>
    </p:spTree>
    <p:extLst>
      <p:ext uri="{BB962C8B-B14F-4D97-AF65-F5344CB8AC3E}">
        <p14:creationId xmlns:p14="http://schemas.microsoft.com/office/powerpoint/2010/main" val="240183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703" y="3068960"/>
            <a:ext cx="8229600" cy="850106"/>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Arial" pitchFamily="34" charset="0"/>
                <a:cs typeface="Arial" pitchFamily="34" charset="0"/>
              </a:rPr>
              <a:t>Resources</a:t>
            </a:r>
            <a:endParaRPr lang="en-GB" b="1" dirty="0">
              <a:latin typeface="Arial" pitchFamily="34" charset="0"/>
              <a:cs typeface="Arial" pitchFamily="34" charset="0"/>
            </a:endParaRPr>
          </a:p>
        </p:txBody>
      </p:sp>
    </p:spTree>
    <p:extLst>
      <p:ext uri="{BB962C8B-B14F-4D97-AF65-F5344CB8AC3E}">
        <p14:creationId xmlns:p14="http://schemas.microsoft.com/office/powerpoint/2010/main" val="169038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07554" y="2946174"/>
            <a:ext cx="8928942" cy="584775"/>
          </a:xfrm>
          <a:prstGeom prst="rect">
            <a:avLst/>
          </a:prstGeom>
          <a:solidFill>
            <a:schemeClr val="bg1"/>
          </a:solidFill>
          <a:ln>
            <a:solidFill>
              <a:schemeClr val="tx1">
                <a:lumMod val="95000"/>
                <a:lumOff val="5000"/>
              </a:schemeClr>
            </a:solidFill>
          </a:ln>
        </p:spPr>
        <p:txBody>
          <a:bodyPr wrap="square" rtlCol="0">
            <a:spAutoFit/>
          </a:bodyPr>
          <a:lstStyle/>
          <a:p>
            <a:pPr>
              <a:spcAft>
                <a:spcPts val="0"/>
              </a:spcAft>
            </a:pPr>
            <a:r>
              <a:rPr lang="en-GB" sz="1600" b="1" kern="1200" dirty="0">
                <a:solidFill>
                  <a:srgbClr val="000000"/>
                </a:solidFill>
                <a:effectLst/>
                <a:latin typeface="Calibri"/>
                <a:ea typeface="Times New Roman"/>
                <a:cs typeface="Times New Roman"/>
              </a:rPr>
              <a:t>Scientists study </a:t>
            </a:r>
            <a:r>
              <a:rPr lang="en-GB" sz="1600" kern="1200" dirty="0">
                <a:solidFill>
                  <a:srgbClr val="000000"/>
                </a:solidFill>
                <a:effectLst/>
                <a:latin typeface="Calibri"/>
                <a:ea typeface="Times New Roman"/>
                <a:cs typeface="Times New Roman"/>
              </a:rPr>
              <a:t>bodies and diseases to see how they work. They try to find </a:t>
            </a:r>
            <a:r>
              <a:rPr lang="en-GB" sz="1600" b="1" kern="1200" dirty="0">
                <a:solidFill>
                  <a:srgbClr val="000000"/>
                </a:solidFill>
                <a:effectLst/>
                <a:latin typeface="Calibri"/>
                <a:ea typeface="Times New Roman"/>
                <a:cs typeface="Times New Roman"/>
              </a:rPr>
              <a:t>‘targets’ </a:t>
            </a:r>
            <a:r>
              <a:rPr lang="en-GB" sz="1600" kern="1200" dirty="0">
                <a:solidFill>
                  <a:srgbClr val="000000"/>
                </a:solidFill>
                <a:effectLst/>
                <a:latin typeface="Calibri"/>
                <a:ea typeface="Times New Roman"/>
                <a:cs typeface="Times New Roman"/>
              </a:rPr>
              <a:t>for medicines to aim at. Targets are things that cause diseases such as tiny protein molecules.</a:t>
            </a:r>
            <a:endParaRPr lang="en-GB" sz="1200" dirty="0">
              <a:effectLst/>
              <a:latin typeface="Times New Roman"/>
              <a:ea typeface="Times New Roman"/>
            </a:endParaRPr>
          </a:p>
        </p:txBody>
      </p:sp>
      <p:sp>
        <p:nvSpPr>
          <p:cNvPr id="5" name="Text Box 2"/>
          <p:cNvSpPr txBox="1">
            <a:spLocks noChangeArrowheads="1"/>
          </p:cNvSpPr>
          <p:nvPr/>
        </p:nvSpPr>
        <p:spPr bwMode="auto">
          <a:xfrm>
            <a:off x="107554" y="3530949"/>
            <a:ext cx="8928942" cy="791845"/>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kern="1200">
                <a:solidFill>
                  <a:srgbClr val="000000"/>
                </a:solidFill>
                <a:effectLst/>
                <a:latin typeface="Calibri"/>
                <a:ea typeface="Calibri"/>
              </a:rPr>
              <a:t>Computers and cell samples are used to find chemicals that seem to work on the target. Tens of thousands of known chemicals are tested like this.</a:t>
            </a:r>
            <a:endParaRPr lang="en-GB" sz="1200">
              <a:effectLst/>
              <a:latin typeface="Times New Roman"/>
              <a:ea typeface="Times New Roman"/>
            </a:endParaRPr>
          </a:p>
        </p:txBody>
      </p:sp>
      <p:sp>
        <p:nvSpPr>
          <p:cNvPr id="6" name="Text Box 2"/>
          <p:cNvSpPr txBox="1">
            <a:spLocks noChangeArrowheads="1"/>
          </p:cNvSpPr>
          <p:nvPr/>
        </p:nvSpPr>
        <p:spPr bwMode="auto">
          <a:xfrm>
            <a:off x="107504" y="5647413"/>
            <a:ext cx="8928942" cy="1070037"/>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kern="1200">
                <a:solidFill>
                  <a:srgbClr val="000000"/>
                </a:solidFill>
                <a:effectLst/>
                <a:latin typeface="Calibri"/>
                <a:ea typeface="Calibri"/>
              </a:rPr>
              <a:t>The most promising treatments are tested to see how much is safe and how much is poisonous.</a:t>
            </a:r>
            <a:endParaRPr lang="en-GB" sz="1200">
              <a:effectLst/>
              <a:latin typeface="Times New Roman"/>
              <a:ea typeface="Times New Roman"/>
            </a:endParaRPr>
          </a:p>
          <a:p>
            <a:pPr>
              <a:lnSpc>
                <a:spcPct val="115000"/>
              </a:lnSpc>
              <a:spcAft>
                <a:spcPts val="1000"/>
              </a:spcAft>
            </a:pPr>
            <a:r>
              <a:rPr lang="en-GB" sz="1600" kern="1200">
                <a:solidFill>
                  <a:srgbClr val="000000"/>
                </a:solidFill>
                <a:effectLst/>
                <a:latin typeface="Calibri"/>
                <a:ea typeface="Calibri"/>
              </a:rPr>
              <a:t>Scientists need to know how quickly and where the body absorbs the chemical and how quickly it flushes it out.</a:t>
            </a:r>
            <a:endParaRPr lang="en-GB" sz="1200">
              <a:effectLst/>
              <a:latin typeface="Times New Roman"/>
              <a:ea typeface="Times New Roman"/>
            </a:endParaRPr>
          </a:p>
        </p:txBody>
      </p:sp>
      <p:sp>
        <p:nvSpPr>
          <p:cNvPr id="7" name="Text Box 2"/>
          <p:cNvSpPr txBox="1">
            <a:spLocks noChangeArrowheads="1"/>
          </p:cNvSpPr>
          <p:nvPr/>
        </p:nvSpPr>
        <p:spPr bwMode="auto">
          <a:xfrm>
            <a:off x="107554" y="4988771"/>
            <a:ext cx="8928942" cy="658642"/>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kern="1200">
                <a:solidFill>
                  <a:srgbClr val="000000"/>
                </a:solidFill>
                <a:effectLst/>
                <a:latin typeface="Calibri"/>
                <a:ea typeface="Calibri"/>
              </a:rPr>
              <a:t>The second clinical trial involves a much bigger group of patients, to see if the drug works on the disease it is designed for.</a:t>
            </a:r>
            <a:r>
              <a:rPr lang="en-GB" sz="1100" kern="1200">
                <a:solidFill>
                  <a:srgbClr val="000000"/>
                </a:solidFill>
                <a:effectLst/>
                <a:latin typeface="Calibri"/>
                <a:ea typeface="Calibri"/>
              </a:rPr>
              <a:t> </a:t>
            </a:r>
            <a:endParaRPr lang="en-GB" sz="1200">
              <a:effectLst/>
              <a:latin typeface="Times New Roman"/>
              <a:ea typeface="Times New Roman"/>
            </a:endParaRPr>
          </a:p>
        </p:txBody>
      </p:sp>
      <p:sp>
        <p:nvSpPr>
          <p:cNvPr id="8" name="Text Box 2"/>
          <p:cNvSpPr txBox="1">
            <a:spLocks noChangeArrowheads="1"/>
          </p:cNvSpPr>
          <p:nvPr/>
        </p:nvSpPr>
        <p:spPr bwMode="auto">
          <a:xfrm>
            <a:off x="107554" y="4322794"/>
            <a:ext cx="8928942" cy="658642"/>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kern="1200" dirty="0">
                <a:solidFill>
                  <a:srgbClr val="000000"/>
                </a:solidFill>
                <a:effectLst/>
                <a:latin typeface="Calibri"/>
                <a:ea typeface="Calibri"/>
              </a:rPr>
              <a:t>If a medicine passes all the clinical trials it can get a licence from the government which means doctors can use it.</a:t>
            </a:r>
            <a:r>
              <a:rPr lang="en-GB" sz="1100" kern="1200" dirty="0">
                <a:solidFill>
                  <a:srgbClr val="000000"/>
                </a:solidFill>
                <a:effectLst/>
                <a:latin typeface="Calibri"/>
                <a:ea typeface="Calibri"/>
              </a:rPr>
              <a:t> </a:t>
            </a:r>
            <a:endParaRPr lang="en-GB" sz="1200" dirty="0">
              <a:effectLst/>
              <a:latin typeface="Times New Roman"/>
              <a:ea typeface="Times New Roman"/>
            </a:endParaRPr>
          </a:p>
        </p:txBody>
      </p:sp>
      <p:sp>
        <p:nvSpPr>
          <p:cNvPr id="9" name="Text Box 2"/>
          <p:cNvSpPr txBox="1">
            <a:spLocks noChangeArrowheads="1"/>
          </p:cNvSpPr>
          <p:nvPr/>
        </p:nvSpPr>
        <p:spPr bwMode="auto">
          <a:xfrm>
            <a:off x="107554" y="686986"/>
            <a:ext cx="8928942" cy="941796"/>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kern="1200" dirty="0">
                <a:solidFill>
                  <a:srgbClr val="000000"/>
                </a:solidFill>
                <a:effectLst/>
                <a:latin typeface="Calibri"/>
                <a:ea typeface="Calibri"/>
              </a:rPr>
              <a:t>Double blind randomised trials involve large numbers of patients. Some are given the new medicine and some a placebo that does nothing at all. Neither the patients nor the people giving them the medicine know which group is which.</a:t>
            </a:r>
            <a:endParaRPr lang="en-GB" sz="1200" dirty="0">
              <a:effectLst/>
              <a:latin typeface="Times New Roman"/>
              <a:ea typeface="Times New Roman"/>
            </a:endParaRPr>
          </a:p>
        </p:txBody>
      </p:sp>
      <p:sp>
        <p:nvSpPr>
          <p:cNvPr id="10" name="Text Box 2"/>
          <p:cNvSpPr txBox="1">
            <a:spLocks noChangeArrowheads="1"/>
          </p:cNvSpPr>
          <p:nvPr/>
        </p:nvSpPr>
        <p:spPr bwMode="auto">
          <a:xfrm>
            <a:off x="107554" y="2287532"/>
            <a:ext cx="8928942" cy="658642"/>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kern="1200">
                <a:solidFill>
                  <a:srgbClr val="000000"/>
                </a:solidFill>
                <a:effectLst/>
                <a:latin typeface="Calibri"/>
                <a:ea typeface="Calibri"/>
              </a:rPr>
              <a:t>Doctors prescribe licensed medicines, but they continue to monitor the effects on patients. This is sometimes called the ‘phase 4’ clinical trial.</a:t>
            </a:r>
            <a:endParaRPr lang="en-GB" sz="1200">
              <a:effectLst/>
              <a:latin typeface="Times New Roman"/>
              <a:ea typeface="Times New Roman"/>
            </a:endParaRPr>
          </a:p>
        </p:txBody>
      </p:sp>
      <p:sp>
        <p:nvSpPr>
          <p:cNvPr id="11" name="Text Box 2"/>
          <p:cNvSpPr txBox="1">
            <a:spLocks noChangeArrowheads="1"/>
          </p:cNvSpPr>
          <p:nvPr/>
        </p:nvSpPr>
        <p:spPr bwMode="auto">
          <a:xfrm>
            <a:off x="107554" y="1639832"/>
            <a:ext cx="8928942" cy="647700"/>
          </a:xfrm>
          <a:prstGeom prst="rect">
            <a:avLst/>
          </a:prstGeom>
          <a:solidFill>
            <a:schemeClr val="bg1"/>
          </a:solid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kern="1200" dirty="0">
                <a:solidFill>
                  <a:srgbClr val="000000"/>
                </a:solidFill>
                <a:effectLst/>
                <a:latin typeface="Calibri"/>
                <a:ea typeface="Calibri"/>
              </a:rPr>
              <a:t>The </a:t>
            </a:r>
            <a:r>
              <a:rPr lang="en-GB" sz="1600" b="1" kern="1200" dirty="0">
                <a:solidFill>
                  <a:srgbClr val="000000"/>
                </a:solidFill>
                <a:effectLst/>
                <a:latin typeface="Calibri"/>
                <a:ea typeface="Calibri"/>
              </a:rPr>
              <a:t>first clinical trial </a:t>
            </a:r>
            <a:r>
              <a:rPr lang="en-GB" sz="1600" kern="1200" dirty="0">
                <a:solidFill>
                  <a:srgbClr val="000000"/>
                </a:solidFill>
                <a:effectLst/>
                <a:latin typeface="Calibri"/>
                <a:ea typeface="Calibri"/>
              </a:rPr>
              <a:t>is where new medicines are tested on healthy people to make sure there are no unexpected side effects.</a:t>
            </a:r>
            <a:endParaRPr lang="en-GB" sz="1200" dirty="0">
              <a:effectLst/>
              <a:latin typeface="Times New Roman"/>
              <a:ea typeface="Times New Roman"/>
            </a:endParaRPr>
          </a:p>
        </p:txBody>
      </p:sp>
      <p:sp>
        <p:nvSpPr>
          <p:cNvPr id="12" name="Rectangle 9"/>
          <p:cNvSpPr>
            <a:spLocks noChangeArrowheads="1"/>
          </p:cNvSpPr>
          <p:nvPr/>
        </p:nvSpPr>
        <p:spPr bwMode="auto">
          <a:xfrm>
            <a:off x="112962" y="40117"/>
            <a:ext cx="6640536" cy="584775"/>
          </a:xfrm>
          <a:prstGeom prst="rect">
            <a:avLst/>
          </a:prstGeom>
          <a:solidFill>
            <a:schemeClr val="accent2">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Drug Development Process</a:t>
            </a:r>
            <a:endPar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Put the following statements in order to show the drug development process.</a:t>
            </a:r>
            <a:endPar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3" name="Rectangle 18"/>
          <p:cNvSpPr>
            <a:spLocks noChangeArrowheads="1"/>
          </p:cNvSpPr>
          <p:nvPr/>
        </p:nvSpPr>
        <p:spPr bwMode="auto">
          <a:xfrm>
            <a:off x="0" y="2243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040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8979" y="260648"/>
            <a:ext cx="8886504" cy="892552"/>
          </a:xfrm>
          <a:prstGeom prst="rect">
            <a:avLst/>
          </a:prstGeom>
          <a:solidFill>
            <a:schemeClr val="tx2">
              <a:lumMod val="20000"/>
              <a:lumOff val="80000"/>
            </a:schemeClr>
          </a:solidFill>
        </p:spPr>
        <p:txBody>
          <a:bodyPr wrap="square" rtlCol="0">
            <a:spAutoFit/>
          </a:bodyPr>
          <a:lstStyle/>
          <a:p>
            <a:r>
              <a:rPr lang="en-GB" sz="2600" b="1" dirty="0" smtClean="0">
                <a:latin typeface="Arial" pitchFamily="34" charset="0"/>
                <a:cs typeface="Arial" pitchFamily="34" charset="0"/>
              </a:rPr>
              <a:t>What information do you need before you take a medicine?</a:t>
            </a:r>
            <a:endParaRPr lang="en-GB" sz="2600" b="1" dirty="0">
              <a:latin typeface="Arial" pitchFamily="34" charset="0"/>
              <a:cs typeface="Arial" pitchFamily="34" charset="0"/>
            </a:endParaRPr>
          </a:p>
        </p:txBody>
      </p:sp>
      <p:pic>
        <p:nvPicPr>
          <p:cNvPr id="1026" name="Picture 2" descr="File:Tablets.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27" r="21168" b="13234"/>
          <a:stretch/>
        </p:blipFill>
        <p:spPr bwMode="auto">
          <a:xfrm>
            <a:off x="2843808" y="1412776"/>
            <a:ext cx="3384376" cy="3505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902" y="5301208"/>
            <a:ext cx="7942657" cy="954107"/>
          </a:xfrm>
          <a:prstGeom prst="rect">
            <a:avLst/>
          </a:prstGeom>
          <a:solidFill>
            <a:schemeClr val="accent2">
              <a:lumMod val="20000"/>
              <a:lumOff val="80000"/>
            </a:schemeClr>
          </a:solidFill>
        </p:spPr>
        <p:txBody>
          <a:bodyPr wrap="square" rtlCol="0">
            <a:spAutoFit/>
          </a:bodyPr>
          <a:lstStyle/>
          <a:p>
            <a:pPr>
              <a:spcAft>
                <a:spcPts val="600"/>
              </a:spcAft>
            </a:pPr>
            <a:r>
              <a:rPr lang="en-GB" sz="2800" dirty="0" smtClean="0">
                <a:latin typeface="Arial" pitchFamily="34" charset="0"/>
                <a:cs typeface="Arial" pitchFamily="34" charset="0"/>
              </a:rPr>
              <a:t>Write down 3 things that you would want to know about a medicine that you were about to take.</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84628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8979" y="260648"/>
            <a:ext cx="8886504" cy="892552"/>
          </a:xfrm>
          <a:prstGeom prst="rect">
            <a:avLst/>
          </a:prstGeom>
          <a:solidFill>
            <a:schemeClr val="tx2">
              <a:lumMod val="20000"/>
              <a:lumOff val="80000"/>
            </a:schemeClr>
          </a:solidFill>
        </p:spPr>
        <p:txBody>
          <a:bodyPr wrap="square" rtlCol="0">
            <a:spAutoFit/>
          </a:bodyPr>
          <a:lstStyle/>
          <a:p>
            <a:r>
              <a:rPr lang="en-GB" sz="2600" b="1" dirty="0" smtClean="0">
                <a:latin typeface="Arial" pitchFamily="34" charset="0"/>
                <a:cs typeface="Arial" pitchFamily="34" charset="0"/>
              </a:rPr>
              <a:t>What information do you need before you take a medicine?</a:t>
            </a:r>
            <a:endParaRPr lang="en-GB" sz="2600" b="1" dirty="0">
              <a:latin typeface="Arial" pitchFamily="34" charset="0"/>
              <a:cs typeface="Arial" pitchFamily="34" charset="0"/>
            </a:endParaRPr>
          </a:p>
        </p:txBody>
      </p:sp>
      <p:pic>
        <p:nvPicPr>
          <p:cNvPr id="1026" name="Picture 2" descr="File:Table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27" r="21168" b="13234"/>
          <a:stretch/>
        </p:blipFill>
        <p:spPr bwMode="auto">
          <a:xfrm>
            <a:off x="3722131" y="2804948"/>
            <a:ext cx="1569949" cy="16259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7" y="2059981"/>
            <a:ext cx="1728192" cy="1815882"/>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Are there any side effects?</a:t>
            </a:r>
            <a:endParaRPr lang="en-GB" sz="2800" b="1" dirty="0">
              <a:latin typeface="Arial" pitchFamily="34" charset="0"/>
              <a:cs typeface="Arial" pitchFamily="34" charset="0"/>
            </a:endParaRPr>
          </a:p>
        </p:txBody>
      </p:sp>
      <p:sp>
        <p:nvSpPr>
          <p:cNvPr id="7" name="TextBox 6"/>
          <p:cNvSpPr txBox="1"/>
          <p:nvPr/>
        </p:nvSpPr>
        <p:spPr>
          <a:xfrm>
            <a:off x="5580112" y="5767434"/>
            <a:ext cx="1676378" cy="954107"/>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Does it work?</a:t>
            </a:r>
            <a:endParaRPr lang="en-GB" sz="2800" b="1" dirty="0">
              <a:latin typeface="Arial" pitchFamily="34" charset="0"/>
              <a:cs typeface="Arial" pitchFamily="34" charset="0"/>
            </a:endParaRPr>
          </a:p>
        </p:txBody>
      </p:sp>
      <p:sp>
        <p:nvSpPr>
          <p:cNvPr id="11" name="TextBox 10"/>
          <p:cNvSpPr txBox="1"/>
          <p:nvPr/>
        </p:nvSpPr>
        <p:spPr>
          <a:xfrm>
            <a:off x="50072" y="1257067"/>
            <a:ext cx="1259632" cy="1569660"/>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How often should I take it?</a:t>
            </a:r>
            <a:endParaRPr lang="en-GB" sz="2400" dirty="0">
              <a:latin typeface="Arial" pitchFamily="34" charset="0"/>
              <a:cs typeface="Arial" pitchFamily="34" charset="0"/>
            </a:endParaRPr>
          </a:p>
        </p:txBody>
      </p:sp>
      <p:sp>
        <p:nvSpPr>
          <p:cNvPr id="12" name="TextBox 11"/>
          <p:cNvSpPr txBox="1"/>
          <p:nvPr/>
        </p:nvSpPr>
        <p:spPr>
          <a:xfrm>
            <a:off x="1688000" y="2991207"/>
            <a:ext cx="1800200" cy="1200329"/>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Should I take it with food/water?</a:t>
            </a:r>
            <a:endParaRPr lang="en-GB" sz="2400" dirty="0">
              <a:latin typeface="Arial" pitchFamily="34" charset="0"/>
              <a:cs typeface="Arial" pitchFamily="34" charset="0"/>
            </a:endParaRPr>
          </a:p>
        </p:txBody>
      </p:sp>
      <p:sp>
        <p:nvSpPr>
          <p:cNvPr id="13" name="TextBox 12"/>
          <p:cNvSpPr txBox="1"/>
          <p:nvPr/>
        </p:nvSpPr>
        <p:spPr>
          <a:xfrm>
            <a:off x="178979" y="2960432"/>
            <a:ext cx="1296144" cy="1569660"/>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How much should I take?</a:t>
            </a:r>
            <a:endParaRPr lang="en-GB" sz="2400" dirty="0">
              <a:latin typeface="Arial" pitchFamily="34" charset="0"/>
              <a:cs typeface="Arial" pitchFamily="34" charset="0"/>
            </a:endParaRPr>
          </a:p>
        </p:txBody>
      </p:sp>
      <p:sp>
        <p:nvSpPr>
          <p:cNvPr id="4" name="TextBox 3"/>
          <p:cNvSpPr txBox="1"/>
          <p:nvPr/>
        </p:nvSpPr>
        <p:spPr>
          <a:xfrm>
            <a:off x="2069023" y="1612484"/>
            <a:ext cx="1944216" cy="954107"/>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What is the dose?</a:t>
            </a:r>
            <a:endParaRPr lang="en-GB" sz="2800" b="1" dirty="0">
              <a:latin typeface="Arial" pitchFamily="34" charset="0"/>
              <a:cs typeface="Arial" pitchFamily="34" charset="0"/>
            </a:endParaRPr>
          </a:p>
        </p:txBody>
      </p:sp>
      <p:sp>
        <p:nvSpPr>
          <p:cNvPr id="14" name="TextBox 13"/>
          <p:cNvSpPr txBox="1"/>
          <p:nvPr/>
        </p:nvSpPr>
        <p:spPr>
          <a:xfrm>
            <a:off x="6696236" y="4365104"/>
            <a:ext cx="1800200" cy="830997"/>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Will it make me better?</a:t>
            </a:r>
            <a:endParaRPr lang="en-GB" sz="2400" dirty="0">
              <a:latin typeface="Arial" pitchFamily="34" charset="0"/>
              <a:cs typeface="Arial" pitchFamily="34" charset="0"/>
            </a:endParaRPr>
          </a:p>
        </p:txBody>
      </p:sp>
      <p:sp>
        <p:nvSpPr>
          <p:cNvPr id="15" name="TextBox 14"/>
          <p:cNvSpPr txBox="1"/>
          <p:nvPr/>
        </p:nvSpPr>
        <p:spPr>
          <a:xfrm>
            <a:off x="5380539" y="1304708"/>
            <a:ext cx="1401727" cy="1569660"/>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What are the side effects?</a:t>
            </a:r>
            <a:endParaRPr lang="en-GB" sz="2400" dirty="0">
              <a:latin typeface="Arial" pitchFamily="34" charset="0"/>
              <a:cs typeface="Arial" pitchFamily="34" charset="0"/>
            </a:endParaRPr>
          </a:p>
        </p:txBody>
      </p:sp>
      <p:sp>
        <p:nvSpPr>
          <p:cNvPr id="16" name="TextBox 15"/>
          <p:cNvSpPr txBox="1"/>
          <p:nvPr/>
        </p:nvSpPr>
        <p:spPr>
          <a:xfrm>
            <a:off x="2209804" y="5598157"/>
            <a:ext cx="2016224" cy="523220"/>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Is it safe?</a:t>
            </a:r>
            <a:endParaRPr lang="en-GB" sz="2800" b="1" dirty="0">
              <a:latin typeface="Arial" pitchFamily="34" charset="0"/>
              <a:cs typeface="Arial" pitchFamily="34" charset="0"/>
            </a:endParaRPr>
          </a:p>
        </p:txBody>
      </p:sp>
      <p:sp>
        <p:nvSpPr>
          <p:cNvPr id="17" name="TextBox 16"/>
          <p:cNvSpPr txBox="1"/>
          <p:nvPr/>
        </p:nvSpPr>
        <p:spPr>
          <a:xfrm>
            <a:off x="840075" y="4965268"/>
            <a:ext cx="1800200" cy="461665"/>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Is it toxic?</a:t>
            </a:r>
            <a:endParaRPr lang="en-GB" sz="2400" dirty="0">
              <a:latin typeface="Arial" pitchFamily="34" charset="0"/>
              <a:cs typeface="Arial" pitchFamily="34" charset="0"/>
            </a:endParaRPr>
          </a:p>
        </p:txBody>
      </p:sp>
      <p:sp>
        <p:nvSpPr>
          <p:cNvPr id="18" name="TextBox 17"/>
          <p:cNvSpPr txBox="1"/>
          <p:nvPr/>
        </p:nvSpPr>
        <p:spPr>
          <a:xfrm>
            <a:off x="3722131" y="4595936"/>
            <a:ext cx="1800200" cy="830997"/>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Is it poisonous?</a:t>
            </a:r>
            <a:endParaRPr lang="en-GB" sz="2400" dirty="0">
              <a:latin typeface="Arial" pitchFamily="34" charset="0"/>
              <a:cs typeface="Arial" pitchFamily="34" charset="0"/>
            </a:endParaRPr>
          </a:p>
        </p:txBody>
      </p:sp>
      <p:sp>
        <p:nvSpPr>
          <p:cNvPr id="19" name="TextBox 18"/>
          <p:cNvSpPr txBox="1"/>
          <p:nvPr/>
        </p:nvSpPr>
        <p:spPr>
          <a:xfrm>
            <a:off x="521543" y="5963703"/>
            <a:ext cx="1576321" cy="830997"/>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Is it addictive?</a:t>
            </a:r>
            <a:endParaRPr lang="en-GB" sz="2400" dirty="0">
              <a:latin typeface="Arial" pitchFamily="34" charset="0"/>
              <a:cs typeface="Arial" pitchFamily="34" charset="0"/>
            </a:endParaRPr>
          </a:p>
        </p:txBody>
      </p:sp>
      <p:sp>
        <p:nvSpPr>
          <p:cNvPr id="20" name="TextBox 19"/>
          <p:cNvSpPr txBox="1"/>
          <p:nvPr/>
        </p:nvSpPr>
        <p:spPr>
          <a:xfrm>
            <a:off x="7841347" y="5521212"/>
            <a:ext cx="1224136" cy="1200329"/>
          </a:xfrm>
          <a:prstGeom prst="rect">
            <a:avLst/>
          </a:prstGeom>
          <a:solidFill>
            <a:schemeClr val="accent5">
              <a:lumMod val="40000"/>
              <a:lumOff val="60000"/>
            </a:schemeClr>
          </a:solidFill>
        </p:spPr>
        <p:txBody>
          <a:bodyPr wrap="square" rtlCol="0">
            <a:spAutoFit/>
          </a:bodyPr>
          <a:lstStyle/>
          <a:p>
            <a:r>
              <a:rPr lang="en-GB" sz="2400" dirty="0" smtClean="0">
                <a:latin typeface="Arial" pitchFamily="34" charset="0"/>
                <a:cs typeface="Arial" pitchFamily="34" charset="0"/>
              </a:rPr>
              <a:t>Will it cure me?</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987764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613" y="1268760"/>
            <a:ext cx="7483504" cy="2708434"/>
          </a:xfrm>
          <a:prstGeom prst="rect">
            <a:avLst/>
          </a:prstGeom>
          <a:solidFill>
            <a:schemeClr val="accent2">
              <a:lumMod val="20000"/>
              <a:lumOff val="80000"/>
            </a:schemeClr>
          </a:solidFill>
        </p:spPr>
        <p:txBody>
          <a:bodyPr wrap="square" rtlCol="0">
            <a:spAutoFit/>
          </a:bodyPr>
          <a:lstStyle/>
          <a:p>
            <a:pPr>
              <a:spcAft>
                <a:spcPts val="1200"/>
              </a:spcAft>
            </a:pPr>
            <a:r>
              <a:rPr lang="en-GB" sz="2800" b="1" dirty="0" smtClean="0">
                <a:latin typeface="Arial" pitchFamily="34" charset="0"/>
                <a:cs typeface="Arial" pitchFamily="34" charset="0"/>
              </a:rPr>
              <a:t>Think, Pair, Share</a:t>
            </a:r>
          </a:p>
          <a:p>
            <a:pPr>
              <a:spcAft>
                <a:spcPts val="1200"/>
              </a:spcAft>
            </a:pPr>
            <a:r>
              <a:rPr lang="en-GB" sz="2800" dirty="0" smtClean="0">
                <a:latin typeface="Arial" pitchFamily="34" charset="0"/>
                <a:cs typeface="Arial" pitchFamily="34" charset="0"/>
              </a:rPr>
              <a:t>You are faced with a new, untested drug</a:t>
            </a:r>
          </a:p>
          <a:p>
            <a:pPr marL="514350" indent="-514350">
              <a:spcAft>
                <a:spcPts val="1200"/>
              </a:spcAft>
              <a:buFont typeface="+mj-lt"/>
              <a:buAutoNum type="arabicPeriod"/>
            </a:pPr>
            <a:r>
              <a:rPr lang="en-GB" sz="2800" dirty="0" smtClean="0">
                <a:latin typeface="Arial" pitchFamily="34" charset="0"/>
                <a:cs typeface="Arial" pitchFamily="34" charset="0"/>
              </a:rPr>
              <a:t>Pick one of the questions below.</a:t>
            </a:r>
          </a:p>
          <a:p>
            <a:pPr marL="514350" indent="-514350">
              <a:spcAft>
                <a:spcPts val="1200"/>
              </a:spcAft>
              <a:buFont typeface="+mj-lt"/>
              <a:buAutoNum type="arabicPeriod"/>
            </a:pPr>
            <a:r>
              <a:rPr lang="en-GB" sz="2800" dirty="0" smtClean="0">
                <a:latin typeface="Arial" pitchFamily="34" charset="0"/>
                <a:cs typeface="Arial" pitchFamily="34" charset="0"/>
              </a:rPr>
              <a:t>How could you find the answer to your question?</a:t>
            </a:r>
            <a:endParaRPr lang="en-GB" sz="28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31539"/>
            <a:ext cx="735909" cy="637821"/>
          </a:xfrm>
          <a:prstGeom prst="rect">
            <a:avLst/>
          </a:prstGeom>
        </p:spPr>
      </p:pic>
      <p:sp>
        <p:nvSpPr>
          <p:cNvPr id="7" name="TextBox 6"/>
          <p:cNvSpPr txBox="1"/>
          <p:nvPr/>
        </p:nvSpPr>
        <p:spPr>
          <a:xfrm>
            <a:off x="561328" y="4653136"/>
            <a:ext cx="5450832" cy="523220"/>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Are there any side effects?</a:t>
            </a:r>
            <a:endParaRPr lang="en-GB" sz="2800" b="1" dirty="0">
              <a:latin typeface="Arial" pitchFamily="34" charset="0"/>
              <a:cs typeface="Arial" pitchFamily="34" charset="0"/>
            </a:endParaRPr>
          </a:p>
        </p:txBody>
      </p:sp>
      <p:sp>
        <p:nvSpPr>
          <p:cNvPr id="8" name="TextBox 7"/>
          <p:cNvSpPr txBox="1"/>
          <p:nvPr/>
        </p:nvSpPr>
        <p:spPr>
          <a:xfrm>
            <a:off x="549612" y="5282809"/>
            <a:ext cx="5462547" cy="523220"/>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Does it work?</a:t>
            </a:r>
            <a:endParaRPr lang="en-GB" sz="2800" b="1" dirty="0">
              <a:latin typeface="Arial" pitchFamily="34" charset="0"/>
              <a:cs typeface="Arial" pitchFamily="34" charset="0"/>
            </a:endParaRPr>
          </a:p>
        </p:txBody>
      </p:sp>
      <p:sp>
        <p:nvSpPr>
          <p:cNvPr id="9" name="TextBox 8"/>
          <p:cNvSpPr txBox="1"/>
          <p:nvPr/>
        </p:nvSpPr>
        <p:spPr>
          <a:xfrm>
            <a:off x="553074" y="4075812"/>
            <a:ext cx="5459086" cy="523220"/>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What is the correct dose?</a:t>
            </a:r>
            <a:endParaRPr lang="en-GB" sz="2800" b="1" dirty="0">
              <a:latin typeface="Arial" pitchFamily="34" charset="0"/>
              <a:cs typeface="Arial" pitchFamily="34" charset="0"/>
            </a:endParaRPr>
          </a:p>
        </p:txBody>
      </p:sp>
      <p:sp>
        <p:nvSpPr>
          <p:cNvPr id="10" name="TextBox 9"/>
          <p:cNvSpPr txBox="1"/>
          <p:nvPr/>
        </p:nvSpPr>
        <p:spPr>
          <a:xfrm>
            <a:off x="561328" y="5922858"/>
            <a:ext cx="5450832" cy="523220"/>
          </a:xfrm>
          <a:prstGeom prst="rect">
            <a:avLst/>
          </a:prstGeom>
          <a:solidFill>
            <a:schemeClr val="accent5">
              <a:lumMod val="40000"/>
              <a:lumOff val="60000"/>
            </a:schemeClr>
          </a:solidFill>
        </p:spPr>
        <p:txBody>
          <a:bodyPr wrap="square" rtlCol="0">
            <a:spAutoFit/>
          </a:bodyPr>
          <a:lstStyle/>
          <a:p>
            <a:r>
              <a:rPr lang="en-GB" sz="2800" b="1" dirty="0" smtClean="0">
                <a:latin typeface="Arial" pitchFamily="34" charset="0"/>
                <a:cs typeface="Arial" pitchFamily="34" charset="0"/>
              </a:rPr>
              <a:t>Is it safe?</a:t>
            </a:r>
            <a:endParaRPr lang="en-GB" sz="2800" b="1" dirty="0">
              <a:latin typeface="Arial" pitchFamily="34" charset="0"/>
              <a:cs typeface="Arial" pitchFamily="34" charset="0"/>
            </a:endParaRPr>
          </a:p>
        </p:txBody>
      </p:sp>
      <p:sp>
        <p:nvSpPr>
          <p:cNvPr id="11" name="TextBox 10"/>
          <p:cNvSpPr txBox="1"/>
          <p:nvPr/>
        </p:nvSpPr>
        <p:spPr>
          <a:xfrm>
            <a:off x="561328" y="206364"/>
            <a:ext cx="8433383" cy="954107"/>
          </a:xfrm>
          <a:prstGeom prst="rect">
            <a:avLst/>
          </a:prstGeom>
          <a:solidFill>
            <a:schemeClr val="tx2">
              <a:lumMod val="20000"/>
              <a:lumOff val="80000"/>
            </a:schemeClr>
          </a:solidFill>
        </p:spPr>
        <p:txBody>
          <a:bodyPr wrap="square" rtlCol="0">
            <a:spAutoFit/>
          </a:bodyPr>
          <a:lstStyle/>
          <a:p>
            <a:r>
              <a:rPr lang="en-GB" sz="2800" b="1" dirty="0">
                <a:latin typeface="Arial" pitchFamily="34" charset="0"/>
                <a:cs typeface="Arial" pitchFamily="34" charset="0"/>
              </a:rPr>
              <a:t>What information do you need before you take a medicine?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184" y="3999343"/>
            <a:ext cx="1872208" cy="273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89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466" y="6220179"/>
            <a:ext cx="735909" cy="637821"/>
          </a:xfrm>
          <a:prstGeom prst="rect">
            <a:avLst/>
          </a:prstGeom>
        </p:spPr>
      </p:pic>
      <p:sp>
        <p:nvSpPr>
          <p:cNvPr id="7" name="TextBox 6"/>
          <p:cNvSpPr txBox="1"/>
          <p:nvPr/>
        </p:nvSpPr>
        <p:spPr>
          <a:xfrm>
            <a:off x="561328" y="981781"/>
            <a:ext cx="4514727" cy="5039507"/>
          </a:xfrm>
          <a:prstGeom prst="rect">
            <a:avLst/>
          </a:prstGeom>
          <a:solidFill>
            <a:schemeClr val="accent2">
              <a:lumMod val="20000"/>
              <a:lumOff val="80000"/>
            </a:schemeClr>
          </a:solidFill>
        </p:spPr>
        <p:txBody>
          <a:bodyPr wrap="square" rtlCol="0">
            <a:noAutofit/>
          </a:bodyPr>
          <a:lstStyle/>
          <a:p>
            <a:pPr marL="514350" indent="-514350">
              <a:spcAft>
                <a:spcPts val="1200"/>
              </a:spcAft>
              <a:buAutoNum type="arabicPeriod"/>
            </a:pPr>
            <a:r>
              <a:rPr lang="en-GB" sz="2800" dirty="0" smtClean="0">
                <a:latin typeface="Arial" pitchFamily="34" charset="0"/>
                <a:cs typeface="Arial" pitchFamily="34" charset="0"/>
              </a:rPr>
              <a:t>Look at the </a:t>
            </a:r>
            <a:r>
              <a:rPr lang="en-GB" sz="2800" b="1" dirty="0" smtClean="0">
                <a:latin typeface="Arial" pitchFamily="34" charset="0"/>
                <a:cs typeface="Arial" pitchFamily="34" charset="0"/>
              </a:rPr>
              <a:t>Drug Development Process</a:t>
            </a:r>
            <a:r>
              <a:rPr lang="en-GB" sz="2800" dirty="0" smtClean="0">
                <a:latin typeface="Arial" pitchFamily="34" charset="0"/>
                <a:cs typeface="Arial" pitchFamily="34" charset="0"/>
              </a:rPr>
              <a:t> worksheet</a:t>
            </a:r>
          </a:p>
          <a:p>
            <a:pPr marL="514350" indent="-514350">
              <a:spcAft>
                <a:spcPts val="1200"/>
              </a:spcAft>
              <a:buAutoNum type="arabicPeriod"/>
            </a:pPr>
            <a:endParaRPr lang="en-GB" sz="1600" b="1" dirty="0" smtClean="0">
              <a:latin typeface="Arial" pitchFamily="34" charset="0"/>
              <a:cs typeface="Arial" pitchFamily="34" charset="0"/>
            </a:endParaRPr>
          </a:p>
          <a:p>
            <a:pPr marL="514350" indent="-514350">
              <a:spcAft>
                <a:spcPts val="1200"/>
              </a:spcAft>
              <a:buAutoNum type="arabicPeriod"/>
            </a:pPr>
            <a:r>
              <a:rPr lang="en-GB" sz="2800" dirty="0" smtClean="0">
                <a:latin typeface="Arial" pitchFamily="34" charset="0"/>
                <a:cs typeface="Arial" pitchFamily="34" charset="0"/>
              </a:rPr>
              <a:t>Put them in the correct order, first to last.</a:t>
            </a:r>
          </a:p>
          <a:p>
            <a:pPr marL="514350" indent="-514350">
              <a:spcAft>
                <a:spcPts val="1200"/>
              </a:spcAft>
              <a:buAutoNum type="arabicPeriod"/>
            </a:pPr>
            <a:endParaRPr lang="en-GB" sz="1200" dirty="0" smtClean="0">
              <a:latin typeface="Arial" pitchFamily="34" charset="0"/>
              <a:cs typeface="Arial" pitchFamily="34" charset="0"/>
            </a:endParaRPr>
          </a:p>
          <a:p>
            <a:pPr marL="514350" indent="-514350">
              <a:spcAft>
                <a:spcPts val="1200"/>
              </a:spcAft>
              <a:buAutoNum type="arabicPeriod"/>
            </a:pPr>
            <a:r>
              <a:rPr lang="en-GB" sz="2800" dirty="0" smtClean="0">
                <a:latin typeface="Arial" pitchFamily="34" charset="0"/>
                <a:cs typeface="Arial" pitchFamily="34" charset="0"/>
              </a:rPr>
              <a:t>Animals are used in two of the stages. Which stages do you think these are?</a:t>
            </a:r>
            <a:endParaRPr lang="en-GB" sz="2800" dirty="0">
              <a:latin typeface="Arial" pitchFamily="34" charset="0"/>
              <a:cs typeface="Arial" pitchFamily="34" charset="0"/>
            </a:endParaRPr>
          </a:p>
        </p:txBody>
      </p:sp>
      <p:sp>
        <p:nvSpPr>
          <p:cNvPr id="4" name="TextBox 3"/>
          <p:cNvSpPr txBox="1"/>
          <p:nvPr/>
        </p:nvSpPr>
        <p:spPr>
          <a:xfrm>
            <a:off x="561329" y="243739"/>
            <a:ext cx="8168876" cy="523220"/>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The Drug Development Process</a:t>
            </a:r>
            <a:endParaRPr lang="en-GB" sz="2800" b="1" dirty="0">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017" y="1001738"/>
            <a:ext cx="3511188" cy="5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858" y="683186"/>
            <a:ext cx="8805128" cy="584775"/>
          </a:xfrm>
          <a:prstGeom prst="rect">
            <a:avLst/>
          </a:prstGeom>
          <a:solidFill>
            <a:srgbClr val="669900">
              <a:alpha val="30000"/>
            </a:srgbClr>
          </a:solidFill>
          <a:ln>
            <a:solidFill>
              <a:schemeClr val="tx1">
                <a:lumMod val="95000"/>
                <a:lumOff val="5000"/>
              </a:schemeClr>
            </a:solidFill>
          </a:ln>
        </p:spPr>
        <p:txBody>
          <a:bodyPr wrap="square" rtlCol="0">
            <a:spAutoFit/>
          </a:bodyPr>
          <a:lstStyle/>
          <a:p>
            <a:r>
              <a:rPr lang="en-GB" sz="1600" b="1" dirty="0">
                <a:latin typeface="Arial" pitchFamily="34" charset="0"/>
                <a:cs typeface="Arial" pitchFamily="34" charset="0"/>
              </a:rPr>
              <a:t>Scientists study </a:t>
            </a:r>
            <a:r>
              <a:rPr lang="en-GB" sz="1600" dirty="0">
                <a:latin typeface="Arial" pitchFamily="34" charset="0"/>
                <a:cs typeface="Arial" pitchFamily="34" charset="0"/>
              </a:rPr>
              <a:t>bodies and diseases to see how they work. They try to find </a:t>
            </a:r>
            <a:r>
              <a:rPr lang="en-GB" sz="1600" b="1" dirty="0">
                <a:latin typeface="Arial" pitchFamily="34" charset="0"/>
                <a:cs typeface="Arial" pitchFamily="34" charset="0"/>
              </a:rPr>
              <a:t>‘targets’ </a:t>
            </a:r>
            <a:r>
              <a:rPr lang="en-GB" sz="1600" dirty="0">
                <a:latin typeface="Arial" pitchFamily="34" charset="0"/>
                <a:cs typeface="Arial" pitchFamily="34" charset="0"/>
              </a:rPr>
              <a:t>for medicines to aim at. Targets are things that cause diseases such as tiny protein molecules</a:t>
            </a:r>
            <a:r>
              <a:rPr lang="en-GB" sz="1600" dirty="0" smtClean="0">
                <a:latin typeface="Arial" pitchFamily="34" charset="0"/>
                <a:cs typeface="Arial" pitchFamily="34" charset="0"/>
              </a:rPr>
              <a:t>.</a:t>
            </a:r>
            <a:endParaRPr lang="en-GB" dirty="0">
              <a:latin typeface="Arial" pitchFamily="34" charset="0"/>
              <a:cs typeface="Arial" pitchFamily="34" charset="0"/>
            </a:endParaRPr>
          </a:p>
        </p:txBody>
      </p:sp>
      <p:sp>
        <p:nvSpPr>
          <p:cNvPr id="5" name="Text Box 2"/>
          <p:cNvSpPr txBox="1">
            <a:spLocks noChangeArrowheads="1"/>
          </p:cNvSpPr>
          <p:nvPr/>
        </p:nvSpPr>
        <p:spPr bwMode="auto">
          <a:xfrm>
            <a:off x="165934" y="1283299"/>
            <a:ext cx="8794051" cy="792088"/>
          </a:xfrm>
          <a:prstGeom prst="rect">
            <a:avLst/>
          </a:prstGeom>
          <a:solidFill>
            <a:schemeClr val="accent6">
              <a:lumMod val="75000"/>
              <a:alpha val="29000"/>
            </a:schemeClr>
          </a:solid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dirty="0">
                <a:effectLst/>
                <a:latin typeface="Arial" pitchFamily="34" charset="0"/>
                <a:ea typeface="Calibri"/>
                <a:cs typeface="Arial" pitchFamily="34" charset="0"/>
              </a:rPr>
              <a:t>Computers and cell samples are used to find chemicals that seem to work on the target. Tens of thousands of known chemicals are tested like this.</a:t>
            </a:r>
            <a:endParaRPr lang="en-GB" sz="1100" dirty="0">
              <a:effectLst/>
              <a:latin typeface="Arial" pitchFamily="34" charset="0"/>
              <a:ea typeface="Calibri"/>
              <a:cs typeface="Arial" pitchFamily="34" charset="0"/>
            </a:endParaRPr>
          </a:p>
        </p:txBody>
      </p:sp>
      <p:sp>
        <p:nvSpPr>
          <p:cNvPr id="6" name="Text Box 2"/>
          <p:cNvSpPr txBox="1">
            <a:spLocks noChangeArrowheads="1"/>
          </p:cNvSpPr>
          <p:nvPr/>
        </p:nvSpPr>
        <p:spPr bwMode="auto">
          <a:xfrm>
            <a:off x="165935" y="2078834"/>
            <a:ext cx="8794051" cy="917687"/>
          </a:xfrm>
          <a:prstGeom prst="rect">
            <a:avLst/>
          </a:prstGeom>
          <a:solidFill>
            <a:srgbClr val="669900">
              <a:alpha val="30000"/>
            </a:srgbClr>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Arial" pitchFamily="34" charset="0"/>
                <a:ea typeface="Calibri"/>
                <a:cs typeface="Arial" pitchFamily="34" charset="0"/>
              </a:rPr>
              <a:t>The most promising treatments are tested to see how much is safe and how much is </a:t>
            </a:r>
            <a:r>
              <a:rPr lang="en-GB" sz="1600" dirty="0" smtClean="0">
                <a:effectLst/>
                <a:latin typeface="Arial" pitchFamily="34" charset="0"/>
                <a:ea typeface="Calibri"/>
                <a:cs typeface="Arial" pitchFamily="34" charset="0"/>
              </a:rPr>
              <a:t>poisonous.</a:t>
            </a:r>
            <a:r>
              <a:rPr lang="en-GB" sz="1100" dirty="0">
                <a:latin typeface="Arial" pitchFamily="34" charset="0"/>
                <a:ea typeface="Calibri"/>
                <a:cs typeface="Arial" pitchFamily="34" charset="0"/>
              </a:rPr>
              <a:t> </a:t>
            </a:r>
            <a:r>
              <a:rPr lang="en-GB" sz="1600" dirty="0" smtClean="0">
                <a:effectLst/>
                <a:latin typeface="Arial" pitchFamily="34" charset="0"/>
                <a:ea typeface="Calibri"/>
                <a:cs typeface="Arial" pitchFamily="34" charset="0"/>
              </a:rPr>
              <a:t>Scientists </a:t>
            </a:r>
            <a:r>
              <a:rPr lang="en-GB" sz="1600" dirty="0">
                <a:effectLst/>
                <a:latin typeface="Arial" pitchFamily="34" charset="0"/>
                <a:ea typeface="Calibri"/>
                <a:cs typeface="Arial" pitchFamily="34" charset="0"/>
              </a:rPr>
              <a:t>need to know how quickly and where the body absorbs the chemical and how quickly it flushes it out.</a:t>
            </a:r>
            <a:endParaRPr lang="en-GB" sz="1100" dirty="0">
              <a:effectLst/>
              <a:latin typeface="Arial" pitchFamily="34" charset="0"/>
              <a:ea typeface="Calibri"/>
              <a:cs typeface="Arial" pitchFamily="34" charset="0"/>
            </a:endParaRPr>
          </a:p>
        </p:txBody>
      </p:sp>
      <p:sp>
        <p:nvSpPr>
          <p:cNvPr id="7" name="Text Box 2"/>
          <p:cNvSpPr txBox="1">
            <a:spLocks noChangeArrowheads="1"/>
          </p:cNvSpPr>
          <p:nvPr/>
        </p:nvSpPr>
        <p:spPr bwMode="auto">
          <a:xfrm>
            <a:off x="161046" y="3644593"/>
            <a:ext cx="8781674" cy="658642"/>
          </a:xfrm>
          <a:prstGeom prst="rect">
            <a:avLst/>
          </a:prstGeom>
          <a:solidFill>
            <a:srgbClr val="669900">
              <a:alpha val="30000"/>
            </a:srgbClr>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Arial" pitchFamily="34" charset="0"/>
                <a:ea typeface="Calibri"/>
                <a:cs typeface="Arial" pitchFamily="34" charset="0"/>
              </a:rPr>
              <a:t>The second clinical trial involves a much bigger group of patients, to see if the drug works on the disease it is designed for</a:t>
            </a:r>
            <a:r>
              <a:rPr lang="en-GB" sz="1600" dirty="0" smtClean="0">
                <a:effectLst/>
                <a:latin typeface="Arial" pitchFamily="34" charset="0"/>
                <a:ea typeface="Calibri"/>
                <a:cs typeface="Arial" pitchFamily="34" charset="0"/>
              </a:rPr>
              <a:t>.</a:t>
            </a:r>
            <a:r>
              <a:rPr lang="en-GB" sz="1100" dirty="0">
                <a:effectLst/>
                <a:latin typeface="Arial" pitchFamily="34" charset="0"/>
                <a:ea typeface="Calibri"/>
                <a:cs typeface="Arial" pitchFamily="34" charset="0"/>
              </a:rPr>
              <a:t> </a:t>
            </a:r>
          </a:p>
        </p:txBody>
      </p:sp>
      <p:sp>
        <p:nvSpPr>
          <p:cNvPr id="8" name="Text Box 2"/>
          <p:cNvSpPr txBox="1">
            <a:spLocks noChangeArrowheads="1"/>
          </p:cNvSpPr>
          <p:nvPr/>
        </p:nvSpPr>
        <p:spPr bwMode="auto">
          <a:xfrm>
            <a:off x="154859" y="5245031"/>
            <a:ext cx="8794050" cy="658642"/>
          </a:xfrm>
          <a:prstGeom prst="rect">
            <a:avLst/>
          </a:prstGeom>
          <a:solidFill>
            <a:srgbClr val="669900">
              <a:alpha val="30000"/>
            </a:srgbClr>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Arial" pitchFamily="34" charset="0"/>
                <a:ea typeface="Calibri"/>
                <a:cs typeface="Arial" pitchFamily="34" charset="0"/>
              </a:rPr>
              <a:t>If a medicine passes all the clinical trials it can get a licence from the government which means doctors can use it</a:t>
            </a:r>
            <a:r>
              <a:rPr lang="en-GB" sz="1600" dirty="0" smtClean="0">
                <a:effectLst/>
                <a:latin typeface="Arial" pitchFamily="34" charset="0"/>
                <a:ea typeface="Calibri"/>
                <a:cs typeface="Arial" pitchFamily="34" charset="0"/>
              </a:rPr>
              <a:t>.</a:t>
            </a:r>
            <a:r>
              <a:rPr lang="en-GB" sz="1100" dirty="0">
                <a:effectLst/>
                <a:latin typeface="Arial" pitchFamily="34" charset="0"/>
                <a:ea typeface="Calibri"/>
                <a:cs typeface="Arial" pitchFamily="34" charset="0"/>
              </a:rPr>
              <a:t> </a:t>
            </a:r>
          </a:p>
        </p:txBody>
      </p:sp>
      <p:sp>
        <p:nvSpPr>
          <p:cNvPr id="9" name="Text Box 2"/>
          <p:cNvSpPr txBox="1">
            <a:spLocks noChangeArrowheads="1"/>
          </p:cNvSpPr>
          <p:nvPr/>
        </p:nvSpPr>
        <p:spPr bwMode="auto">
          <a:xfrm>
            <a:off x="154858" y="4303235"/>
            <a:ext cx="8794051" cy="941796"/>
          </a:xfrm>
          <a:prstGeom prst="rect">
            <a:avLst/>
          </a:prstGeom>
          <a:solidFill>
            <a:schemeClr val="accent6">
              <a:lumMod val="75000"/>
              <a:alpha val="29000"/>
            </a:schemeClr>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Arial" pitchFamily="34" charset="0"/>
                <a:ea typeface="Calibri"/>
                <a:cs typeface="Arial" pitchFamily="34" charset="0"/>
              </a:rPr>
              <a:t>Double blind randomised trials involve large numbers of patients. Some are given the new medicine and some a placebo that does nothing at all. Neither the patients nor the people giving them the medicine know which group is which.</a:t>
            </a:r>
            <a:endParaRPr lang="en-GB" sz="1100" dirty="0">
              <a:effectLst/>
              <a:latin typeface="Arial" pitchFamily="34" charset="0"/>
              <a:ea typeface="Calibri"/>
              <a:cs typeface="Arial" pitchFamily="34" charset="0"/>
            </a:endParaRPr>
          </a:p>
        </p:txBody>
      </p:sp>
      <p:sp>
        <p:nvSpPr>
          <p:cNvPr id="10" name="Text Box 2"/>
          <p:cNvSpPr txBox="1">
            <a:spLocks noChangeArrowheads="1"/>
          </p:cNvSpPr>
          <p:nvPr/>
        </p:nvSpPr>
        <p:spPr bwMode="auto">
          <a:xfrm>
            <a:off x="154857" y="5903818"/>
            <a:ext cx="8794051" cy="658642"/>
          </a:xfrm>
          <a:prstGeom prst="rect">
            <a:avLst/>
          </a:prstGeom>
          <a:solidFill>
            <a:schemeClr val="accent6">
              <a:lumMod val="75000"/>
              <a:alpha val="29000"/>
            </a:schemeClr>
          </a:solidFill>
          <a:ln w="9525">
            <a:solidFill>
              <a:schemeClr val="tx1">
                <a:lumMod val="95000"/>
                <a:lumOff val="5000"/>
              </a:schemeClr>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Arial" pitchFamily="34" charset="0"/>
                <a:ea typeface="Calibri"/>
                <a:cs typeface="Arial" pitchFamily="34" charset="0"/>
              </a:rPr>
              <a:t>Doctors prescribe licensed medicines, but they continue to monitor the effects on patients. This is sometimes called the ‘phase 4’ clinical trial.</a:t>
            </a:r>
            <a:endParaRPr lang="en-GB" sz="1100" dirty="0">
              <a:effectLst/>
              <a:latin typeface="Arial" pitchFamily="34" charset="0"/>
              <a:ea typeface="Calibri"/>
              <a:cs typeface="Arial" pitchFamily="34" charset="0"/>
            </a:endParaRPr>
          </a:p>
        </p:txBody>
      </p:sp>
      <p:sp>
        <p:nvSpPr>
          <p:cNvPr id="11" name="Text Box 2"/>
          <p:cNvSpPr txBox="1">
            <a:spLocks noChangeArrowheads="1"/>
          </p:cNvSpPr>
          <p:nvPr/>
        </p:nvSpPr>
        <p:spPr bwMode="auto">
          <a:xfrm>
            <a:off x="154858" y="2996521"/>
            <a:ext cx="8794051" cy="648072"/>
          </a:xfrm>
          <a:prstGeom prst="rect">
            <a:avLst/>
          </a:prstGeom>
          <a:solidFill>
            <a:schemeClr val="accent6">
              <a:lumMod val="75000"/>
              <a:alpha val="29000"/>
            </a:schemeClr>
          </a:solid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dirty="0" smtClean="0">
                <a:effectLst/>
                <a:latin typeface="Arial" pitchFamily="34" charset="0"/>
                <a:ea typeface="Calibri"/>
                <a:cs typeface="Arial" pitchFamily="34" charset="0"/>
              </a:rPr>
              <a:t>The </a:t>
            </a:r>
            <a:r>
              <a:rPr lang="en-GB" sz="1600" b="1" dirty="0" smtClean="0">
                <a:effectLst/>
                <a:latin typeface="Arial" pitchFamily="34" charset="0"/>
                <a:ea typeface="Calibri"/>
                <a:cs typeface="Arial" pitchFamily="34" charset="0"/>
              </a:rPr>
              <a:t>first clinical trial </a:t>
            </a:r>
            <a:r>
              <a:rPr lang="en-GB" sz="1600" dirty="0" smtClean="0">
                <a:effectLst/>
                <a:latin typeface="Arial" pitchFamily="34" charset="0"/>
                <a:ea typeface="Calibri"/>
                <a:cs typeface="Arial" pitchFamily="34" charset="0"/>
              </a:rPr>
              <a:t>is where new </a:t>
            </a:r>
            <a:r>
              <a:rPr lang="en-GB" sz="1600" dirty="0">
                <a:effectLst/>
                <a:latin typeface="Arial" pitchFamily="34" charset="0"/>
                <a:ea typeface="Calibri"/>
                <a:cs typeface="Arial" pitchFamily="34" charset="0"/>
              </a:rPr>
              <a:t>medicines are tested on healthy people to make sure there are no unexpected side effects</a:t>
            </a:r>
            <a:r>
              <a:rPr lang="en-GB" sz="1600" dirty="0" smtClean="0">
                <a:effectLst/>
                <a:latin typeface="Arial" pitchFamily="34" charset="0"/>
                <a:ea typeface="Calibri"/>
                <a:cs typeface="Arial" pitchFamily="34" charset="0"/>
              </a:rPr>
              <a:t>.</a:t>
            </a:r>
            <a:endParaRPr lang="en-GB" sz="1100" dirty="0">
              <a:effectLst/>
              <a:latin typeface="Arial" pitchFamily="34" charset="0"/>
              <a:ea typeface="Calibri"/>
              <a:cs typeface="Arial" pitchFamily="34" charset="0"/>
            </a:endParaRPr>
          </a:p>
        </p:txBody>
      </p:sp>
      <p:sp>
        <p:nvSpPr>
          <p:cNvPr id="12" name="Rectangle 9"/>
          <p:cNvSpPr>
            <a:spLocks noChangeArrowheads="1"/>
          </p:cNvSpPr>
          <p:nvPr/>
        </p:nvSpPr>
        <p:spPr bwMode="auto">
          <a:xfrm>
            <a:off x="2987824" y="78482"/>
            <a:ext cx="3048720" cy="523220"/>
          </a:xfrm>
          <a:prstGeom prst="rect">
            <a:avLst/>
          </a:prstGeom>
          <a:solidFill>
            <a:schemeClr val="tx2">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2800" b="1" dirty="0" smtClean="0">
                <a:latin typeface="Arial" pitchFamily="34" charset="0"/>
                <a:ea typeface="Times New Roman" pitchFamily="18" charset="0"/>
                <a:cs typeface="Arial" pitchFamily="34" charset="0"/>
              </a:rPr>
              <a:t>Correct Answers</a:t>
            </a:r>
            <a:endPar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5738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674" y="6161033"/>
            <a:ext cx="735909" cy="637821"/>
          </a:xfrm>
          <a:prstGeom prst="rect">
            <a:avLst/>
          </a:prstGeom>
        </p:spPr>
      </p:pic>
      <p:sp>
        <p:nvSpPr>
          <p:cNvPr id="7" name="TextBox 6"/>
          <p:cNvSpPr txBox="1"/>
          <p:nvPr/>
        </p:nvSpPr>
        <p:spPr>
          <a:xfrm>
            <a:off x="379088" y="260647"/>
            <a:ext cx="8257332" cy="492443"/>
          </a:xfrm>
          <a:prstGeom prst="rect">
            <a:avLst/>
          </a:prstGeom>
          <a:solidFill>
            <a:schemeClr val="tx2">
              <a:lumMod val="20000"/>
              <a:lumOff val="80000"/>
            </a:schemeClr>
          </a:solidFill>
        </p:spPr>
        <p:txBody>
          <a:bodyPr wrap="square" rtlCol="0">
            <a:spAutoFit/>
          </a:bodyPr>
          <a:lstStyle/>
          <a:p>
            <a:r>
              <a:rPr lang="en-GB" sz="2600" b="1" dirty="0" smtClean="0">
                <a:latin typeface="Arial" pitchFamily="34" charset="0"/>
                <a:cs typeface="Arial" pitchFamily="34" charset="0"/>
              </a:rPr>
              <a:t>What is a scientific model?</a:t>
            </a:r>
            <a:endParaRPr lang="en-GB" sz="2600" b="1" dirty="0">
              <a:latin typeface="Arial" pitchFamily="34" charset="0"/>
              <a:cs typeface="Arial" pitchFamily="34" charset="0"/>
            </a:endParaRPr>
          </a:p>
        </p:txBody>
      </p:sp>
      <p:sp>
        <p:nvSpPr>
          <p:cNvPr id="9" name="TextBox 8"/>
          <p:cNvSpPr txBox="1"/>
          <p:nvPr/>
        </p:nvSpPr>
        <p:spPr>
          <a:xfrm>
            <a:off x="379088" y="1014903"/>
            <a:ext cx="4985000" cy="5016758"/>
          </a:xfrm>
          <a:prstGeom prst="rect">
            <a:avLst/>
          </a:prstGeom>
          <a:solidFill>
            <a:schemeClr val="tx2">
              <a:lumMod val="20000"/>
              <a:lumOff val="80000"/>
            </a:schemeClr>
          </a:solidFill>
        </p:spPr>
        <p:txBody>
          <a:bodyPr wrap="square" rtlCol="0">
            <a:spAutoFit/>
          </a:bodyPr>
          <a:lstStyle/>
          <a:p>
            <a:r>
              <a:rPr lang="en-GB" sz="2800" dirty="0">
                <a:latin typeface="Arial" pitchFamily="34" charset="0"/>
                <a:cs typeface="Arial" pitchFamily="34" charset="0"/>
              </a:rPr>
              <a:t>Models are used in scientific research when we cannot study the real thing. They help us to predict what will happen.</a:t>
            </a:r>
          </a:p>
          <a:p>
            <a:endParaRPr lang="en-GB" sz="2600" dirty="0" smtClean="0">
              <a:latin typeface="Arial" pitchFamily="34" charset="0"/>
              <a:cs typeface="Arial" pitchFamily="34" charset="0"/>
            </a:endParaRPr>
          </a:p>
          <a:p>
            <a:r>
              <a:rPr lang="en-GB" sz="2600" dirty="0" smtClean="0">
                <a:latin typeface="Arial" pitchFamily="34" charset="0"/>
                <a:cs typeface="Arial" pitchFamily="34" charset="0"/>
              </a:rPr>
              <a:t>There are 3 kinds of models used in developing a new medicine:</a:t>
            </a:r>
          </a:p>
          <a:p>
            <a:endParaRPr lang="en-GB" sz="2600" dirty="0">
              <a:latin typeface="Arial" pitchFamily="34" charset="0"/>
              <a:cs typeface="Arial" pitchFamily="34" charset="0"/>
            </a:endParaRPr>
          </a:p>
          <a:p>
            <a:pPr marL="457200" indent="-457200">
              <a:buFont typeface="Arial" pitchFamily="34" charset="0"/>
              <a:buChar char="•"/>
            </a:pPr>
            <a:r>
              <a:rPr lang="en-GB" sz="2600" dirty="0" smtClean="0">
                <a:latin typeface="Arial" pitchFamily="34" charset="0"/>
                <a:cs typeface="Arial" pitchFamily="34" charset="0"/>
              </a:rPr>
              <a:t>Non-animal/non-human</a:t>
            </a:r>
          </a:p>
          <a:p>
            <a:pPr marL="457200" indent="-457200">
              <a:buFont typeface="Arial" pitchFamily="34" charset="0"/>
              <a:buChar char="•"/>
            </a:pPr>
            <a:r>
              <a:rPr lang="en-GB" sz="2600" dirty="0" smtClean="0">
                <a:latin typeface="Arial" pitchFamily="34" charset="0"/>
                <a:cs typeface="Arial" pitchFamily="34" charset="0"/>
              </a:rPr>
              <a:t>Living humans</a:t>
            </a:r>
          </a:p>
          <a:p>
            <a:pPr marL="457200" indent="-457200">
              <a:buFont typeface="Arial" pitchFamily="34" charset="0"/>
              <a:buChar char="•"/>
            </a:pPr>
            <a:r>
              <a:rPr lang="en-GB" sz="2600" dirty="0" smtClean="0">
                <a:latin typeface="Arial" pitchFamily="34" charset="0"/>
                <a:cs typeface="Arial" pitchFamily="34" charset="0"/>
              </a:rPr>
              <a:t>Living animals</a:t>
            </a:r>
          </a:p>
        </p:txBody>
      </p:sp>
      <p:pic>
        <p:nvPicPr>
          <p:cNvPr id="1026" name="Picture 2" descr="File:IIHS crash test dummy in Hyundai Tuc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557" y="1003243"/>
            <a:ext cx="3247863" cy="50400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55776" y="6106534"/>
            <a:ext cx="5184576" cy="649249"/>
          </a:xfrm>
          <a:prstGeom prst="rect">
            <a:avLst/>
          </a:prstGeom>
          <a:solidFill>
            <a:schemeClr val="accent2">
              <a:lumMod val="20000"/>
              <a:lumOff val="80000"/>
            </a:schemeClr>
          </a:solidFill>
        </p:spPr>
        <p:txBody>
          <a:bodyPr wrap="square">
            <a:noAutofit/>
          </a:bodyPr>
          <a:lstStyle/>
          <a:p>
            <a:r>
              <a:rPr lang="en-GB" sz="2800" dirty="0" smtClean="0">
                <a:latin typeface="Arial" pitchFamily="34" charset="0"/>
                <a:cs typeface="Arial" pitchFamily="34" charset="0"/>
              </a:rPr>
              <a:t>Watch up to 2:15 on video</a:t>
            </a:r>
            <a:endParaRPr lang="en-GB" sz="2800" dirty="0">
              <a:latin typeface="Arial" pitchFamily="34" charset="0"/>
              <a:cs typeface="Arial" pitchFamily="34" charset="0"/>
            </a:endParaRPr>
          </a:p>
        </p:txBody>
      </p:sp>
      <p:sp>
        <p:nvSpPr>
          <p:cNvPr id="3" name="Rectangle 2">
            <a:hlinkClick r:id="rId5"/>
          </p:cNvPr>
          <p:cNvSpPr/>
          <p:nvPr/>
        </p:nvSpPr>
        <p:spPr>
          <a:xfrm>
            <a:off x="379088" y="6118085"/>
            <a:ext cx="2088232" cy="6376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CLICK FOR VIDEO</a:t>
            </a:r>
            <a:endParaRPr lang="en-GB" dirty="0"/>
          </a:p>
        </p:txBody>
      </p:sp>
    </p:spTree>
    <p:extLst>
      <p:ext uri="{BB962C8B-B14F-4D97-AF65-F5344CB8AC3E}">
        <p14:creationId xmlns:p14="http://schemas.microsoft.com/office/powerpoint/2010/main" val="191488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641" y="980728"/>
            <a:ext cx="5397479" cy="5693866"/>
          </a:xfrm>
          <a:prstGeom prst="rect">
            <a:avLst/>
          </a:prstGeom>
          <a:solidFill>
            <a:schemeClr val="tx2">
              <a:lumMod val="20000"/>
              <a:lumOff val="80000"/>
            </a:schemeClr>
          </a:solidFill>
        </p:spPr>
        <p:txBody>
          <a:bodyPr wrap="square" rtlCol="0">
            <a:spAutoFit/>
          </a:bodyPr>
          <a:lstStyle/>
          <a:p>
            <a:r>
              <a:rPr lang="en-GB" sz="2800" dirty="0">
                <a:latin typeface="Arial" pitchFamily="34" charset="0"/>
                <a:cs typeface="Arial" pitchFamily="34" charset="0"/>
              </a:rPr>
              <a:t>Computers can be programmed with information about a disease and a treatment to try and predict what will happen when the treatment is given. </a:t>
            </a:r>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r>
              <a:rPr lang="en-GB" sz="2800" dirty="0">
                <a:latin typeface="Arial" pitchFamily="34" charset="0"/>
                <a:cs typeface="Arial" pitchFamily="34" charset="0"/>
              </a:rPr>
              <a:t>Tissue samples show the effect that a treatment has on a group of </a:t>
            </a:r>
            <a:r>
              <a:rPr lang="en-GB" sz="2800" dirty="0" smtClean="0">
                <a:latin typeface="Arial" pitchFamily="34" charset="0"/>
                <a:cs typeface="Arial" pitchFamily="34" charset="0"/>
              </a:rPr>
              <a:t>cells. These </a:t>
            </a:r>
            <a:r>
              <a:rPr lang="en-GB" sz="2800" dirty="0">
                <a:latin typeface="Arial" pitchFamily="34" charset="0"/>
                <a:cs typeface="Arial" pitchFamily="34" charset="0"/>
              </a:rPr>
              <a:t>cells are alive but </a:t>
            </a:r>
            <a:r>
              <a:rPr lang="en-GB" sz="2800" dirty="0" smtClean="0">
                <a:latin typeface="Arial" pitchFamily="34" charset="0"/>
                <a:cs typeface="Arial" pitchFamily="34" charset="0"/>
              </a:rPr>
              <a:t>are </a:t>
            </a:r>
            <a:r>
              <a:rPr lang="en-GB" sz="2800" dirty="0">
                <a:latin typeface="Arial" pitchFamily="34" charset="0"/>
                <a:cs typeface="Arial" pitchFamily="34" charset="0"/>
              </a:rPr>
              <a:t>not part of a whole organism</a:t>
            </a:r>
            <a:r>
              <a:rPr lang="en-GB" sz="2800" dirty="0" smtClean="0">
                <a:latin typeface="Arial" pitchFamily="34" charset="0"/>
                <a:cs typeface="Arial" pitchFamily="34" charset="0"/>
              </a:rPr>
              <a:t>.</a:t>
            </a:r>
          </a:p>
          <a:p>
            <a:endParaRPr lang="en-GB" sz="2800" dirty="0">
              <a:latin typeface="Arial" pitchFamily="34" charset="0"/>
              <a:cs typeface="Arial" pitchFamily="34" charset="0"/>
            </a:endParaRPr>
          </a:p>
          <a:p>
            <a:r>
              <a:rPr lang="en-GB" sz="2800" dirty="0" smtClean="0">
                <a:latin typeface="Arial" pitchFamily="34" charset="0"/>
                <a:cs typeface="Arial" pitchFamily="34" charset="0"/>
              </a:rPr>
              <a:t>The effects of a medicine can also be looked at in bacteria.</a:t>
            </a:r>
            <a:endParaRPr lang="en-GB" sz="2800" dirty="0">
              <a:latin typeface="Arial" pitchFamily="34" charset="0"/>
              <a:cs typeface="Arial" pitchFamily="34" charset="0"/>
            </a:endParaRPr>
          </a:p>
        </p:txBody>
      </p:sp>
      <p:sp>
        <p:nvSpPr>
          <p:cNvPr id="7" name="TextBox 6"/>
          <p:cNvSpPr txBox="1"/>
          <p:nvPr/>
        </p:nvSpPr>
        <p:spPr>
          <a:xfrm>
            <a:off x="254642" y="260647"/>
            <a:ext cx="8666456" cy="523220"/>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Non-animal and non-human models</a:t>
            </a:r>
            <a:endParaRPr lang="en-GB" sz="2800" b="1" dirty="0">
              <a:latin typeface="Arial" pitchFamily="34" charset="0"/>
              <a:cs typeface="Arial" pitchFamily="34" charset="0"/>
            </a:endParaRPr>
          </a:p>
        </p:txBody>
      </p:sp>
      <p:pic>
        <p:nvPicPr>
          <p:cNvPr id="2054" name="Picture 6" descr="http://upload.wikimedia.org/wikipedia/commons/thumb/0/06/Fibroblastid.jpg/311px-Fibroblastid.jpg?uselang=en-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822" y="990921"/>
            <a:ext cx="29622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e/e2/Tissue_processing_-_Paraffin_inclusion_of_a_histological_sample.jpg/320px-Tissue_processing_-_Paraffin_inclusion_of_a_histological_sa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821" y="4005064"/>
            <a:ext cx="2962275"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96106" y="3276922"/>
            <a:ext cx="3087705" cy="400110"/>
          </a:xfrm>
          <a:prstGeom prst="rect">
            <a:avLst/>
          </a:prstGeom>
          <a:noFill/>
        </p:spPr>
        <p:txBody>
          <a:bodyPr wrap="none" rtlCol="0">
            <a:spAutoFit/>
          </a:bodyPr>
          <a:lstStyle/>
          <a:p>
            <a:r>
              <a:rPr lang="en-GB" sz="2000" dirty="0" smtClean="0">
                <a:latin typeface="Arial" pitchFamily="34" charset="0"/>
                <a:cs typeface="Arial" pitchFamily="34" charset="0"/>
              </a:rPr>
              <a:t>Computer model of artery</a:t>
            </a:r>
            <a:endParaRPr lang="en-GB" sz="2000" dirty="0">
              <a:latin typeface="Arial" pitchFamily="34" charset="0"/>
              <a:cs typeface="Arial" pitchFamily="34" charset="0"/>
            </a:endParaRPr>
          </a:p>
        </p:txBody>
      </p:sp>
      <p:sp>
        <p:nvSpPr>
          <p:cNvPr id="10" name="TextBox 9"/>
          <p:cNvSpPr txBox="1"/>
          <p:nvPr/>
        </p:nvSpPr>
        <p:spPr>
          <a:xfrm>
            <a:off x="6660232" y="6276640"/>
            <a:ext cx="1829475" cy="400110"/>
          </a:xfrm>
          <a:prstGeom prst="rect">
            <a:avLst/>
          </a:prstGeom>
          <a:noFill/>
        </p:spPr>
        <p:txBody>
          <a:bodyPr wrap="none" rtlCol="0">
            <a:spAutoFit/>
          </a:bodyPr>
          <a:lstStyle/>
          <a:p>
            <a:r>
              <a:rPr lang="en-GB" sz="2000" dirty="0" smtClean="0">
                <a:latin typeface="Arial" pitchFamily="34" charset="0"/>
                <a:cs typeface="Arial" pitchFamily="34" charset="0"/>
              </a:rPr>
              <a:t>Tissue sample</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908720"/>
            <a:ext cx="8568952" cy="1969770"/>
          </a:xfrm>
          <a:prstGeom prst="rect">
            <a:avLst/>
          </a:prstGeom>
          <a:solidFill>
            <a:schemeClr val="accent2">
              <a:lumMod val="20000"/>
              <a:lumOff val="80000"/>
            </a:schemeClr>
          </a:solidFill>
        </p:spPr>
        <p:txBody>
          <a:bodyPr wrap="square" rtlCol="0">
            <a:spAutoFit/>
          </a:bodyPr>
          <a:lstStyle/>
          <a:p>
            <a:pPr>
              <a:spcAft>
                <a:spcPts val="1200"/>
              </a:spcAft>
            </a:pPr>
            <a:r>
              <a:rPr lang="en-GB" sz="2800" b="1" dirty="0" smtClean="0">
                <a:latin typeface="Arial" pitchFamily="34" charset="0"/>
                <a:cs typeface="Arial" pitchFamily="34" charset="0"/>
              </a:rPr>
              <a:t>Think, Pair, Share</a:t>
            </a:r>
          </a:p>
          <a:p>
            <a:pPr>
              <a:spcAft>
                <a:spcPts val="1200"/>
              </a:spcAft>
            </a:pPr>
            <a:r>
              <a:rPr lang="en-GB" sz="2800" dirty="0" smtClean="0">
                <a:latin typeface="Arial" pitchFamily="34" charset="0"/>
                <a:cs typeface="Arial" pitchFamily="34" charset="0"/>
              </a:rPr>
              <a:t>Consider each of the following models. Why might they not provide all the information needed to confirm if a new drug is safe and effective for us?</a:t>
            </a:r>
            <a:endParaRPr lang="en-GB" sz="28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970" y="6086360"/>
            <a:ext cx="735909" cy="637821"/>
          </a:xfrm>
          <a:prstGeom prst="rect">
            <a:avLst/>
          </a:prstGeom>
        </p:spPr>
      </p:pic>
      <p:sp>
        <p:nvSpPr>
          <p:cNvPr id="7" name="TextBox 6"/>
          <p:cNvSpPr txBox="1"/>
          <p:nvPr/>
        </p:nvSpPr>
        <p:spPr>
          <a:xfrm>
            <a:off x="251521" y="4210016"/>
            <a:ext cx="6696742" cy="1384995"/>
          </a:xfrm>
          <a:prstGeom prst="rect">
            <a:avLst/>
          </a:prstGeom>
          <a:solidFill>
            <a:schemeClr val="accent5">
              <a:lumMod val="40000"/>
              <a:lumOff val="60000"/>
            </a:schemeClr>
          </a:solidFill>
        </p:spPr>
        <p:txBody>
          <a:bodyPr wrap="square" rtlCol="0">
            <a:spAutoFit/>
          </a:bodyPr>
          <a:lstStyle/>
          <a:p>
            <a:r>
              <a:rPr lang="en-GB" sz="2800" dirty="0" smtClean="0">
                <a:latin typeface="Arial" pitchFamily="34" charset="0"/>
                <a:cs typeface="Arial" pitchFamily="34" charset="0"/>
              </a:rPr>
              <a:t>A human tissue sample to study if a new chemical causes cancer </a:t>
            </a:r>
            <a:br>
              <a:rPr lang="en-GB" sz="2800" dirty="0" smtClean="0">
                <a:latin typeface="Arial" pitchFamily="34" charset="0"/>
                <a:cs typeface="Arial" pitchFamily="34" charset="0"/>
              </a:rPr>
            </a:br>
            <a:r>
              <a:rPr lang="en-GB" sz="2800" dirty="0" smtClean="0">
                <a:latin typeface="Arial" pitchFamily="34" charset="0"/>
                <a:cs typeface="Arial" pitchFamily="34" charset="0"/>
              </a:rPr>
              <a:t>(test if the drug is </a:t>
            </a:r>
            <a:r>
              <a:rPr lang="en-GB" sz="2800" b="1" dirty="0" smtClean="0">
                <a:latin typeface="Arial" pitchFamily="34" charset="0"/>
                <a:cs typeface="Arial" pitchFamily="34" charset="0"/>
              </a:rPr>
              <a:t>carcinogenic</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9" name="TextBox 8"/>
          <p:cNvSpPr txBox="1"/>
          <p:nvPr/>
        </p:nvSpPr>
        <p:spPr>
          <a:xfrm>
            <a:off x="251520" y="3095999"/>
            <a:ext cx="6696743" cy="954107"/>
          </a:xfrm>
          <a:prstGeom prst="rect">
            <a:avLst/>
          </a:prstGeom>
          <a:solidFill>
            <a:schemeClr val="accent5">
              <a:lumMod val="40000"/>
              <a:lumOff val="60000"/>
            </a:schemeClr>
          </a:solidFill>
        </p:spPr>
        <p:txBody>
          <a:bodyPr wrap="square" rtlCol="0">
            <a:spAutoFit/>
          </a:bodyPr>
          <a:lstStyle/>
          <a:p>
            <a:r>
              <a:rPr lang="en-GB" sz="2800" dirty="0" smtClean="0">
                <a:latin typeface="Arial" pitchFamily="34" charset="0"/>
                <a:cs typeface="Arial" pitchFamily="34" charset="0"/>
              </a:rPr>
              <a:t>Computer model of how a drug is metabolised in the body</a:t>
            </a:r>
            <a:endParaRPr lang="en-GB" sz="2800" dirty="0">
              <a:latin typeface="Arial" pitchFamily="34" charset="0"/>
              <a:cs typeface="Arial" pitchFamily="34" charset="0"/>
            </a:endParaRPr>
          </a:p>
        </p:txBody>
      </p:sp>
      <p:sp>
        <p:nvSpPr>
          <p:cNvPr id="10" name="TextBox 9"/>
          <p:cNvSpPr txBox="1"/>
          <p:nvPr/>
        </p:nvSpPr>
        <p:spPr>
          <a:xfrm>
            <a:off x="251522" y="5769929"/>
            <a:ext cx="6696741" cy="954107"/>
          </a:xfrm>
          <a:prstGeom prst="rect">
            <a:avLst/>
          </a:prstGeom>
          <a:solidFill>
            <a:schemeClr val="accent5">
              <a:lumMod val="40000"/>
              <a:lumOff val="60000"/>
            </a:schemeClr>
          </a:solidFill>
        </p:spPr>
        <p:txBody>
          <a:bodyPr wrap="square" rtlCol="0">
            <a:spAutoFit/>
          </a:bodyPr>
          <a:lstStyle/>
          <a:p>
            <a:r>
              <a:rPr lang="en-GB" sz="2800" dirty="0" smtClean="0">
                <a:latin typeface="Arial" pitchFamily="34" charset="0"/>
                <a:cs typeface="Arial" pitchFamily="34" charset="0"/>
              </a:rPr>
              <a:t>Yeast cells used to check if a new drug is toxic to parts of a cell.</a:t>
            </a:r>
            <a:endParaRPr lang="en-GB" sz="2800" dirty="0">
              <a:latin typeface="Arial" pitchFamily="34" charset="0"/>
              <a:cs typeface="Arial" pitchFamily="34" charset="0"/>
            </a:endParaRPr>
          </a:p>
        </p:txBody>
      </p:sp>
      <p:sp>
        <p:nvSpPr>
          <p:cNvPr id="11" name="TextBox 10"/>
          <p:cNvSpPr txBox="1"/>
          <p:nvPr/>
        </p:nvSpPr>
        <p:spPr>
          <a:xfrm>
            <a:off x="251520" y="206364"/>
            <a:ext cx="8568952" cy="523220"/>
          </a:xfrm>
          <a:prstGeom prst="rect">
            <a:avLst/>
          </a:prstGeom>
          <a:solidFill>
            <a:schemeClr val="tx2">
              <a:lumMod val="20000"/>
              <a:lumOff val="80000"/>
            </a:schemeClr>
          </a:solidFill>
        </p:spPr>
        <p:txBody>
          <a:bodyPr wrap="square" rtlCol="0">
            <a:spAutoFit/>
          </a:bodyPr>
          <a:lstStyle/>
          <a:p>
            <a:r>
              <a:rPr lang="en-GB" sz="2800" b="1" dirty="0" smtClean="0">
                <a:latin typeface="Arial" pitchFamily="34" charset="0"/>
                <a:cs typeface="Arial" pitchFamily="34" charset="0"/>
              </a:rPr>
              <a:t>Non-animal and non-human models</a:t>
            </a:r>
            <a:endParaRPr lang="en-GB" sz="2800" b="1" dirty="0">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095998"/>
            <a:ext cx="1728192" cy="27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36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1707</Words>
  <Application>Microsoft Office PowerPoint</Application>
  <PresentationFormat>On-screen Show (4:3)</PresentationFormat>
  <Paragraphs>155</Paragraphs>
  <Slides>16</Slides>
  <Notes>14</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Holder</dc:creator>
  <cp:lastModifiedBy>T Holder</cp:lastModifiedBy>
  <cp:revision>74</cp:revision>
  <dcterms:created xsi:type="dcterms:W3CDTF">2012-10-24T14:10:30Z</dcterms:created>
  <dcterms:modified xsi:type="dcterms:W3CDTF">2013-08-16T16:15:31Z</dcterms:modified>
</cp:coreProperties>
</file>