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58" r:id="rId3"/>
    <p:sldId id="259" r:id="rId4"/>
    <p:sldId id="262" r:id="rId5"/>
    <p:sldId id="260" r:id="rId6"/>
    <p:sldId id="263" r:id="rId7"/>
    <p:sldId id="264" r:id="rId8"/>
    <p:sldId id="265" r:id="rId9"/>
    <p:sldId id="266" r:id="rId10"/>
    <p:sldId id="269" r:id="rId11"/>
    <p:sldId id="261" r:id="rId12"/>
    <p:sldId id="270" r:id="rId13"/>
    <p:sldId id="272" r:id="rId14"/>
    <p:sldId id="277" r:id="rId15"/>
    <p:sldId id="271" r:id="rId16"/>
    <p:sldId id="273"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19" autoAdjust="0"/>
  </p:normalViewPr>
  <p:slideViewPr>
    <p:cSldViewPr>
      <p:cViewPr varScale="1">
        <p:scale>
          <a:sx n="69" d="100"/>
          <a:sy n="69" d="100"/>
        </p:scale>
        <p:origin x="167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C4ACF-052A-4888-BCF5-1759E7C6E7B6}" type="datetimeFigureOut">
              <a:rPr lang="en-GB" smtClean="0"/>
              <a:t>18/02/2022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8AEC6-D663-4335-8633-E4504CE4EFD7}" type="slidenum">
              <a:rPr lang="en-GB" smtClean="0"/>
              <a:t>‹#›</a:t>
            </a:fld>
            <a:endParaRPr lang="en-GB"/>
          </a:p>
        </p:txBody>
      </p:sp>
    </p:spTree>
    <p:extLst>
      <p:ext uri="{BB962C8B-B14F-4D97-AF65-F5344CB8AC3E}">
        <p14:creationId xmlns:p14="http://schemas.microsoft.com/office/powerpoint/2010/main" val="256158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Animal research is the correct term for all use of animals in research. Animal testing tends to mean safety testing drugs, which is only a small proportion of all animal use in bioscience.</a:t>
            </a:r>
            <a:br>
              <a:rPr lang="en-GB" sz="1200" dirty="0"/>
            </a:br>
            <a:br>
              <a:rPr lang="en-GB" sz="1200" dirty="0"/>
            </a:br>
            <a:r>
              <a:rPr lang="en-GB" sz="1200" dirty="0"/>
              <a:t>Phot</a:t>
            </a:r>
            <a:r>
              <a:rPr lang="en-GB" sz="1200" baseline="0" dirty="0"/>
              <a:t>o Credit: www.understandinganimalresearch.org.uk</a:t>
            </a:r>
            <a:endParaRPr lang="en-GB" sz="1200" dirty="0"/>
          </a:p>
        </p:txBody>
      </p:sp>
      <p:sp>
        <p:nvSpPr>
          <p:cNvPr id="4" name="Slide Number Placeholder 3"/>
          <p:cNvSpPr>
            <a:spLocks noGrp="1"/>
          </p:cNvSpPr>
          <p:nvPr>
            <p:ph type="sldNum" sz="quarter" idx="10"/>
          </p:nvPr>
        </p:nvSpPr>
        <p:spPr/>
        <p:txBody>
          <a:bodyPr/>
          <a:lstStyle/>
          <a:p>
            <a:fld id="{F9544E0F-3767-4F69-B9FE-A0107ADC760B}" type="slidenum">
              <a:rPr lang="en-GB" smtClean="0"/>
              <a:t>1</a:t>
            </a:fld>
            <a:endParaRPr lang="en-GB"/>
          </a:p>
        </p:txBody>
      </p:sp>
    </p:spTree>
    <p:extLst>
      <p:ext uri="{BB962C8B-B14F-4D97-AF65-F5344CB8AC3E}">
        <p14:creationId xmlns:p14="http://schemas.microsoft.com/office/powerpoint/2010/main" val="180957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There are more procedures than animals used as some animals</a:t>
            </a:r>
            <a:r>
              <a:rPr lang="en-GB" sz="1200" baseline="0" dirty="0"/>
              <a:t> may be used more than once.</a:t>
            </a:r>
            <a:endParaRPr lang="en-GB" sz="1200" dirty="0"/>
          </a:p>
          <a:p>
            <a:r>
              <a:rPr lang="en-GB" sz="1200" dirty="0"/>
              <a:t>0.054% of</a:t>
            </a:r>
            <a:r>
              <a:rPr lang="en-GB" sz="1200" baseline="0" dirty="0"/>
              <a:t> animals used are primates. This accounts for around 0.07% of procedures as primates may often be used more than once</a:t>
            </a:r>
            <a:endParaRPr lang="en-GB" sz="1200" dirty="0"/>
          </a:p>
          <a:p>
            <a:r>
              <a:rPr lang="en-GB" sz="1200" dirty="0"/>
              <a:t>great apes include chimpanzees, orang-utans, gorillas and bonobos</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10</a:t>
            </a:fld>
            <a:endParaRPr lang="en-GB"/>
          </a:p>
        </p:txBody>
      </p:sp>
    </p:spTree>
    <p:extLst>
      <p:ext uri="{BB962C8B-B14F-4D97-AF65-F5344CB8AC3E}">
        <p14:creationId xmlns:p14="http://schemas.microsoft.com/office/powerpoint/2010/main" val="67537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p>
          <a:p>
            <a:r>
              <a:rPr lang="en-GB" dirty="0"/>
              <a:t>Bigger</a:t>
            </a:r>
            <a:r>
              <a:rPr lang="en-GB" baseline="0" dirty="0"/>
              <a:t> animals require bigger enclosures. Primates need the ability to climb upwards. Birds need space to fly.</a:t>
            </a:r>
          </a:p>
          <a:p>
            <a:r>
              <a:rPr lang="en-GB" baseline="0" dirty="0"/>
              <a:t>Pigs will need more hardy toys than mice (for which enrichment be a toilet roll tube). Pigs often play with metal chains. Wheels are often used for mice. </a:t>
            </a:r>
          </a:p>
          <a:p>
            <a:r>
              <a:rPr lang="en-GB" baseline="0" dirty="0"/>
              <a:t>For animals which are more cognitively advanced it is more important to house them together. However, some animals are more prone to fighting each other and will need more careful attention to how they are socially housed.</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11</a:t>
            </a:fld>
            <a:endParaRPr lang="en-GB"/>
          </a:p>
        </p:txBody>
      </p:sp>
    </p:spTree>
    <p:extLst>
      <p:ext uri="{BB962C8B-B14F-4D97-AF65-F5344CB8AC3E}">
        <p14:creationId xmlns:p14="http://schemas.microsoft.com/office/powerpoint/2010/main" val="394050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Stressed animals provide more</a:t>
            </a:r>
            <a:r>
              <a:rPr lang="en-GB" baseline="0" dirty="0"/>
              <a:t> variable results than non-stressed ones (just like humans), so keep stress levels low is important for scientific accuracy.</a:t>
            </a:r>
            <a:endParaRPr lang="en-GB" dirty="0"/>
          </a:p>
          <a:p>
            <a:r>
              <a:rPr lang="en-US" sz="1200" kern="1200" dirty="0">
                <a:solidFill>
                  <a:schemeClr val="tx1"/>
                </a:solidFill>
                <a:effectLst/>
                <a:latin typeface="+mn-lt"/>
                <a:ea typeface="+mn-ea"/>
                <a:cs typeface="+mn-cs"/>
              </a:rPr>
              <a:t>Refinement covers anything aimed at making the lives of animals within labs better e.g. training a monkey to stand and calmly take an injection so it doesn’t need to be restrained.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8AEC6-D663-4335-8633-E4504CE4EFD7}" type="slidenum">
              <a:rPr lang="en-GB" smtClean="0"/>
              <a:t>12</a:t>
            </a:fld>
            <a:endParaRPr lang="en-GB"/>
          </a:p>
        </p:txBody>
      </p:sp>
    </p:spTree>
    <p:extLst>
      <p:ext uri="{BB962C8B-B14F-4D97-AF65-F5344CB8AC3E}">
        <p14:creationId xmlns:p14="http://schemas.microsoft.com/office/powerpoint/2010/main" val="224225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non-animal methods complement rather than replace animal research. So computer models use animal data and cell cultures may be taken from animals. </a:t>
            </a:r>
            <a:endParaRPr lang="en-GB" sz="1200" kern="1200" dirty="0">
              <a:solidFill>
                <a:schemeClr val="tx1"/>
              </a:solidFill>
              <a:effectLst/>
              <a:latin typeface="+mn-lt"/>
              <a:ea typeface="+mn-ea"/>
              <a:cs typeface="+mn-cs"/>
            </a:endParaRPr>
          </a:p>
          <a:p>
            <a:endParaRPr lang="en-GB" dirty="0"/>
          </a:p>
          <a:p>
            <a:r>
              <a:rPr lang="en-GB" dirty="0"/>
              <a:t>Creative Commons Image of</a:t>
            </a:r>
            <a:r>
              <a:rPr lang="en-GB" baseline="0" dirty="0"/>
              <a:t> Petri Dish </a:t>
            </a:r>
            <a:r>
              <a:rPr lang="en-GB" dirty="0"/>
              <a:t>from </a:t>
            </a:r>
            <a:r>
              <a:rPr lang="en-GB" dirty="0" err="1"/>
              <a:t>Wikicommons</a:t>
            </a:r>
            <a:r>
              <a:rPr lang="en-GB" dirty="0"/>
              <a:t>. Author was Kaibara87.</a:t>
            </a:r>
          </a:p>
          <a:p>
            <a:r>
              <a:rPr lang="en-GB" dirty="0"/>
              <a:t>Understanding</a:t>
            </a:r>
            <a:r>
              <a:rPr lang="en-GB" baseline="0" dirty="0"/>
              <a:t> Animal Research image of brain scan.</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13</a:t>
            </a:fld>
            <a:endParaRPr lang="en-GB"/>
          </a:p>
        </p:txBody>
      </p:sp>
    </p:spTree>
    <p:extLst>
      <p:ext uri="{BB962C8B-B14F-4D97-AF65-F5344CB8AC3E}">
        <p14:creationId xmlns:p14="http://schemas.microsoft.com/office/powerpoint/2010/main" val="244647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is about replacing animal</a:t>
            </a:r>
            <a:r>
              <a:rPr lang="en-GB" baseline="0" dirty="0"/>
              <a:t> use altogether. Using mice instead of monkeys would be regarded as enrichment provided that net suffering was expected to fall as a result.</a:t>
            </a:r>
            <a:endParaRPr lang="en-GB" dirty="0"/>
          </a:p>
          <a:p>
            <a:endParaRPr lang="en-GB" dirty="0"/>
          </a:p>
          <a:p>
            <a:r>
              <a:rPr lang="en-GB" dirty="0"/>
              <a:t>Creative Commons Images from </a:t>
            </a:r>
            <a:r>
              <a:rPr lang="en-GB" dirty="0" err="1"/>
              <a:t>WikiCommons</a:t>
            </a:r>
            <a:r>
              <a:rPr lang="en-GB" dirty="0"/>
              <a:t>.</a:t>
            </a:r>
          </a:p>
        </p:txBody>
      </p:sp>
      <p:sp>
        <p:nvSpPr>
          <p:cNvPr id="4" name="Slide Number Placeholder 3"/>
          <p:cNvSpPr>
            <a:spLocks noGrp="1"/>
          </p:cNvSpPr>
          <p:nvPr>
            <p:ph type="sldNum" sz="quarter" idx="10"/>
          </p:nvPr>
        </p:nvSpPr>
        <p:spPr/>
        <p:txBody>
          <a:bodyPr/>
          <a:lstStyle/>
          <a:p>
            <a:fld id="{6B58AEC6-D663-4335-8633-E4504CE4EFD7}" type="slidenum">
              <a:rPr lang="en-GB" smtClean="0"/>
              <a:t>14</a:t>
            </a:fld>
            <a:endParaRPr lang="en-GB"/>
          </a:p>
        </p:txBody>
      </p:sp>
    </p:spTree>
    <p:extLst>
      <p:ext uri="{BB962C8B-B14F-4D97-AF65-F5344CB8AC3E}">
        <p14:creationId xmlns:p14="http://schemas.microsoft.com/office/powerpoint/2010/main" val="244647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include:</a:t>
            </a:r>
            <a:r>
              <a:rPr lang="en-GB" baseline="0" dirty="0"/>
              <a:t> </a:t>
            </a:r>
            <a:r>
              <a:rPr lang="en-US" sz="1200" kern="1200" dirty="0">
                <a:solidFill>
                  <a:schemeClr val="tx1"/>
                </a:solidFill>
                <a:effectLst/>
                <a:latin typeface="+mn-lt"/>
                <a:ea typeface="+mn-ea"/>
                <a:cs typeface="+mn-cs"/>
              </a:rPr>
              <a:t>dog treats (refinement), noninvasive scanning techniques (replacement), clicker training (refinement), lab techs playing with dogs (refinement), using rats rather than monkeys (reduction), social housing of animals (refinement)</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15</a:t>
            </a:fld>
            <a:endParaRPr lang="en-GB"/>
          </a:p>
        </p:txBody>
      </p:sp>
    </p:spTree>
    <p:extLst>
      <p:ext uri="{BB962C8B-B14F-4D97-AF65-F5344CB8AC3E}">
        <p14:creationId xmlns:p14="http://schemas.microsoft.com/office/powerpoint/2010/main" val="222694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16</a:t>
            </a:fld>
            <a:endParaRPr lang="en-GB"/>
          </a:p>
        </p:txBody>
      </p:sp>
    </p:spTree>
    <p:extLst>
      <p:ext uri="{BB962C8B-B14F-4D97-AF65-F5344CB8AC3E}">
        <p14:creationId xmlns:p14="http://schemas.microsoft.com/office/powerpoint/2010/main" val="9340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image is a</a:t>
            </a:r>
            <a:r>
              <a:rPr lang="en-GB" baseline="0" dirty="0"/>
              <a:t> human heart, bottom image is a pig heart – note the similarities</a:t>
            </a:r>
            <a:br>
              <a:rPr lang="en-GB" dirty="0"/>
            </a:br>
            <a:r>
              <a:rPr lang="en-GB" dirty="0"/>
              <a:t>Images are</a:t>
            </a:r>
            <a:r>
              <a:rPr lang="en-GB" baseline="0" dirty="0"/>
              <a:t> Creative Commons from Wikipedia</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2</a:t>
            </a:fld>
            <a:endParaRPr lang="en-GB"/>
          </a:p>
        </p:txBody>
      </p:sp>
    </p:spTree>
    <p:extLst>
      <p:ext uri="{BB962C8B-B14F-4D97-AF65-F5344CB8AC3E}">
        <p14:creationId xmlns:p14="http://schemas.microsoft.com/office/powerpoint/2010/main" val="15756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on next slide</a:t>
            </a:r>
          </a:p>
        </p:txBody>
      </p:sp>
      <p:sp>
        <p:nvSpPr>
          <p:cNvPr id="4" name="Slide Number Placeholder 3"/>
          <p:cNvSpPr>
            <a:spLocks noGrp="1"/>
          </p:cNvSpPr>
          <p:nvPr>
            <p:ph type="sldNum" sz="quarter" idx="10"/>
          </p:nvPr>
        </p:nvSpPr>
        <p:spPr/>
        <p:txBody>
          <a:bodyPr/>
          <a:lstStyle/>
          <a:p>
            <a:fld id="{6B58AEC6-D663-4335-8633-E4504CE4EFD7}" type="slidenum">
              <a:rPr lang="en-GB" smtClean="0"/>
              <a:t>3</a:t>
            </a:fld>
            <a:endParaRPr lang="en-GB"/>
          </a:p>
        </p:txBody>
      </p:sp>
    </p:spTree>
    <p:extLst>
      <p:ext uri="{BB962C8B-B14F-4D97-AF65-F5344CB8AC3E}">
        <p14:creationId xmlns:p14="http://schemas.microsoft.com/office/powerpoint/2010/main" val="69943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Dogs and cats together account for under 0.5%, monkeys account for less than 0.1%</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4</a:t>
            </a:fld>
            <a:endParaRPr lang="en-GB"/>
          </a:p>
        </p:txBody>
      </p:sp>
    </p:spTree>
    <p:extLst>
      <p:ext uri="{BB962C8B-B14F-4D97-AF65-F5344CB8AC3E}">
        <p14:creationId xmlns:p14="http://schemas.microsoft.com/office/powerpoint/2010/main" val="392491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r>
              <a:rPr lang="en-GB" baseline="0" dirty="0"/>
              <a:t> 3.79 million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Phot</a:t>
            </a:r>
            <a:r>
              <a:rPr lang="en-GB" sz="1200" baseline="0" dirty="0"/>
              <a:t>o Credit: www.understandinganimalresearch.org.uk</a:t>
            </a:r>
            <a:endParaRPr lang="en-GB" sz="1200" dirty="0"/>
          </a:p>
          <a:p>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5</a:t>
            </a:fld>
            <a:endParaRPr lang="en-GB"/>
          </a:p>
        </p:txBody>
      </p:sp>
    </p:spTree>
    <p:extLst>
      <p:ext uri="{BB962C8B-B14F-4D97-AF65-F5344CB8AC3E}">
        <p14:creationId xmlns:p14="http://schemas.microsoft.com/office/powerpoint/2010/main" val="350832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Both"/>
            </a:pPr>
            <a:r>
              <a:rPr lang="en-GB" dirty="0"/>
              <a:t>0.1%</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Phot</a:t>
            </a:r>
            <a:r>
              <a:rPr lang="en-GB" sz="1200" baseline="0" dirty="0"/>
              <a:t>o Credit: www.understandinganimalresearch.org.uk</a:t>
            </a:r>
            <a:endParaRPr lang="en-GB" sz="1200" dirty="0"/>
          </a:p>
          <a:p>
            <a:pPr marL="228600" indent="-228600">
              <a:buAutoNum type="alphaUcParenBoth"/>
            </a:pP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6</a:t>
            </a:fld>
            <a:endParaRPr lang="en-GB"/>
          </a:p>
        </p:txBody>
      </p:sp>
    </p:spTree>
    <p:extLst>
      <p:ext uri="{BB962C8B-B14F-4D97-AF65-F5344CB8AC3E}">
        <p14:creationId xmlns:p14="http://schemas.microsoft.com/office/powerpoint/2010/main" val="144432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GB" dirty="0"/>
              <a:t>None – it’s been banned</a:t>
            </a:r>
          </a:p>
          <a:p>
            <a:pPr marL="0" indent="0">
              <a:buNone/>
            </a:pPr>
            <a:r>
              <a:rPr lang="en-GB" sz="1200" dirty="0"/>
              <a:t>Phot</a:t>
            </a:r>
            <a:r>
              <a:rPr lang="en-GB" sz="1200" baseline="0" dirty="0"/>
              <a:t>o Credit: www.understandinganimalresearch.org.uk</a:t>
            </a:r>
            <a:endParaRPr lang="en-GB" sz="1200" dirty="0"/>
          </a:p>
          <a:p>
            <a:pPr marL="228600" indent="-228600">
              <a:buAutoNum type="alphaLcParenBoth"/>
            </a:pP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7</a:t>
            </a:fld>
            <a:endParaRPr lang="en-GB"/>
          </a:p>
        </p:txBody>
      </p:sp>
    </p:spTree>
    <p:extLst>
      <p:ext uri="{BB962C8B-B14F-4D97-AF65-F5344CB8AC3E}">
        <p14:creationId xmlns:p14="http://schemas.microsoft.com/office/powerpoint/2010/main" val="105969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GB" baseline="0" dirty="0"/>
              <a:t> Home Office – they are seen as neutral compared with potential bias for and against animal research by DEFRA and BIS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Phot</a:t>
            </a:r>
            <a:r>
              <a:rPr lang="en-GB" sz="1200" baseline="0" dirty="0"/>
              <a:t>o Credit: Home Office Website</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8</a:t>
            </a:fld>
            <a:endParaRPr lang="en-GB"/>
          </a:p>
        </p:txBody>
      </p:sp>
    </p:spTree>
    <p:extLst>
      <p:ext uri="{BB962C8B-B14F-4D97-AF65-F5344CB8AC3E}">
        <p14:creationId xmlns:p14="http://schemas.microsoft.com/office/powerpoint/2010/main" val="156060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 Research on all great apes, including chimpanzees</a:t>
            </a:r>
            <a:r>
              <a:rPr lang="en-GB" baseline="0" dirty="0"/>
              <a:t> and </a:t>
            </a:r>
            <a:r>
              <a:rPr lang="en-GB" baseline="0" dirty="0" err="1"/>
              <a:t>gorilas</a:t>
            </a:r>
            <a:r>
              <a:rPr lang="en-GB" baseline="0" dirty="0"/>
              <a:t>, was banned in 1986.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Phot</a:t>
            </a:r>
            <a:r>
              <a:rPr lang="en-GB" sz="1200" baseline="0" dirty="0"/>
              <a:t>o Credit: Understanding Animal Research</a:t>
            </a:r>
            <a:endParaRPr lang="en-GB" dirty="0"/>
          </a:p>
        </p:txBody>
      </p:sp>
      <p:sp>
        <p:nvSpPr>
          <p:cNvPr id="4" name="Slide Number Placeholder 3"/>
          <p:cNvSpPr>
            <a:spLocks noGrp="1"/>
          </p:cNvSpPr>
          <p:nvPr>
            <p:ph type="sldNum" sz="quarter" idx="10"/>
          </p:nvPr>
        </p:nvSpPr>
        <p:spPr/>
        <p:txBody>
          <a:bodyPr/>
          <a:lstStyle/>
          <a:p>
            <a:fld id="{6B58AEC6-D663-4335-8633-E4504CE4EFD7}" type="slidenum">
              <a:rPr lang="en-GB" smtClean="0"/>
              <a:t>9</a:t>
            </a:fld>
            <a:endParaRPr lang="en-GB"/>
          </a:p>
        </p:txBody>
      </p:sp>
    </p:spTree>
    <p:extLst>
      <p:ext uri="{BB962C8B-B14F-4D97-AF65-F5344CB8AC3E}">
        <p14:creationId xmlns:p14="http://schemas.microsoft.com/office/powerpoint/2010/main" val="191619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FA6B10-34AB-485E-A859-872F18363E2C}"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286953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FA6B10-34AB-485E-A859-872F18363E2C}"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1207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FA6B10-34AB-485E-A859-872F18363E2C}"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191982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FA6B10-34AB-485E-A859-872F18363E2C}"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31155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A6B10-34AB-485E-A859-872F18363E2C}"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20442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FA6B10-34AB-485E-A859-872F18363E2C}"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140276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FA6B10-34AB-485E-A859-872F18363E2C}"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292574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FA6B10-34AB-485E-A859-872F18363E2C}"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42703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A6B10-34AB-485E-A859-872F18363E2C}"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132667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A6B10-34AB-485E-A859-872F18363E2C}"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324461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A6B10-34AB-485E-A859-872F18363E2C}"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AD832-4FA9-4221-9D95-E4BDD4B0A4C4}" type="slidenum">
              <a:rPr lang="en-GB" smtClean="0"/>
              <a:t>‹#›</a:t>
            </a:fld>
            <a:endParaRPr lang="en-GB"/>
          </a:p>
        </p:txBody>
      </p:sp>
    </p:spTree>
    <p:extLst>
      <p:ext uri="{BB962C8B-B14F-4D97-AF65-F5344CB8AC3E}">
        <p14:creationId xmlns:p14="http://schemas.microsoft.com/office/powerpoint/2010/main" val="6134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A6B10-34AB-485E-A859-872F18363E2C}" type="datetimeFigureOut">
              <a:rPr lang="en-GB" smtClean="0"/>
              <a:t>18/02/2022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AD832-4FA9-4221-9D95-E4BDD4B0A4C4}" type="slidenum">
              <a:rPr lang="en-GB" smtClean="0"/>
              <a:t>‹#›</a:t>
            </a:fld>
            <a:endParaRPr lang="en-GB"/>
          </a:p>
        </p:txBody>
      </p:sp>
    </p:spTree>
    <p:extLst>
      <p:ext uri="{BB962C8B-B14F-4D97-AF65-F5344CB8AC3E}">
        <p14:creationId xmlns:p14="http://schemas.microsoft.com/office/powerpoint/2010/main" val="43698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nzjA2aWZ7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youtube.com/watch?v=A8ASyPT-F0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062885"/>
            <a:ext cx="8426968" cy="1815882"/>
          </a:xfrm>
          <a:prstGeom prst="rect">
            <a:avLst/>
          </a:prstGeom>
          <a:solidFill>
            <a:schemeClr val="accent5">
              <a:lumMod val="40000"/>
              <a:lumOff val="60000"/>
            </a:schemeClr>
          </a:solidFill>
        </p:spPr>
        <p:txBody>
          <a:bodyPr wrap="square" rtlCol="0">
            <a:spAutoFit/>
          </a:bodyPr>
          <a:lstStyle/>
          <a:p>
            <a:r>
              <a:rPr lang="en-GB" sz="2800" b="1" i="1" dirty="0">
                <a:latin typeface="Arial" pitchFamily="34" charset="0"/>
                <a:cs typeface="Arial" pitchFamily="34" charset="0"/>
              </a:rPr>
              <a:t>Learning objectives</a:t>
            </a:r>
          </a:p>
          <a:p>
            <a:pPr marL="457200" indent="-457200">
              <a:buFont typeface="Arial" pitchFamily="34" charset="0"/>
              <a:buChar char="•"/>
            </a:pPr>
            <a:r>
              <a:rPr lang="en-GB" sz="2800" dirty="0">
                <a:latin typeface="Arial" pitchFamily="34" charset="0"/>
                <a:cs typeface="Arial" pitchFamily="34" charset="0"/>
              </a:rPr>
              <a:t>Know basic facts of animal research</a:t>
            </a:r>
          </a:p>
          <a:p>
            <a:pPr marL="457200" indent="-457200">
              <a:buFont typeface="Arial" pitchFamily="34" charset="0"/>
              <a:buChar char="•"/>
            </a:pPr>
            <a:r>
              <a:rPr lang="en-GB" sz="2800" dirty="0">
                <a:latin typeface="Arial" pitchFamily="34" charset="0"/>
                <a:cs typeface="Arial" pitchFamily="34" charset="0"/>
              </a:rPr>
              <a:t>Explain why animal models are used</a:t>
            </a:r>
          </a:p>
          <a:p>
            <a:pPr marL="457200" indent="-457200">
              <a:buFont typeface="Arial" pitchFamily="34" charset="0"/>
              <a:buChar char="•"/>
            </a:pPr>
            <a:r>
              <a:rPr lang="en-GB" sz="2800" dirty="0">
                <a:latin typeface="Arial" pitchFamily="34" charset="0"/>
                <a:cs typeface="Arial" pitchFamily="34" charset="0"/>
              </a:rPr>
              <a:t>Assess whether the 3Rs are moral</a:t>
            </a:r>
          </a:p>
        </p:txBody>
      </p:sp>
      <p:sp>
        <p:nvSpPr>
          <p:cNvPr id="7" name="TextBox 6"/>
          <p:cNvSpPr txBox="1"/>
          <p:nvPr/>
        </p:nvSpPr>
        <p:spPr>
          <a:xfrm>
            <a:off x="251520" y="2980760"/>
            <a:ext cx="5256584" cy="2464464"/>
          </a:xfrm>
          <a:prstGeom prst="rect">
            <a:avLst/>
          </a:prstGeom>
          <a:solidFill>
            <a:schemeClr val="accent2">
              <a:lumMod val="20000"/>
              <a:lumOff val="80000"/>
            </a:schemeClr>
          </a:solidFill>
        </p:spPr>
        <p:txBody>
          <a:bodyPr wrap="square" rtlCol="0">
            <a:noAutofit/>
          </a:bodyPr>
          <a:lstStyle/>
          <a:p>
            <a:pPr>
              <a:spcAft>
                <a:spcPts val="1800"/>
              </a:spcAft>
            </a:pPr>
            <a:r>
              <a:rPr lang="en-GB" sz="2800" b="1" dirty="0">
                <a:latin typeface="Arial" pitchFamily="34" charset="0"/>
                <a:cs typeface="Arial" pitchFamily="34" charset="0"/>
              </a:rPr>
              <a:t>Starter:</a:t>
            </a:r>
          </a:p>
          <a:p>
            <a:pPr>
              <a:spcAft>
                <a:spcPts val="1800"/>
              </a:spcAft>
            </a:pPr>
            <a:r>
              <a:rPr lang="en-GB" sz="2800" b="1" dirty="0">
                <a:latin typeface="Arial" pitchFamily="34" charset="0"/>
                <a:cs typeface="Arial" pitchFamily="34" charset="0"/>
              </a:rPr>
              <a:t>What do you think when someone says “animal testing” or “animal research”</a:t>
            </a:r>
          </a:p>
        </p:txBody>
      </p:sp>
      <p:sp>
        <p:nvSpPr>
          <p:cNvPr id="3" name="TextBox 2"/>
          <p:cNvSpPr txBox="1"/>
          <p:nvPr/>
        </p:nvSpPr>
        <p:spPr>
          <a:xfrm>
            <a:off x="251520" y="188640"/>
            <a:ext cx="8426968" cy="707886"/>
          </a:xfrm>
          <a:prstGeom prst="rect">
            <a:avLst/>
          </a:prstGeom>
          <a:solidFill>
            <a:schemeClr val="accent5">
              <a:lumMod val="60000"/>
              <a:lumOff val="40000"/>
            </a:schemeClr>
          </a:solidFill>
        </p:spPr>
        <p:txBody>
          <a:bodyPr wrap="square" rtlCol="0">
            <a:spAutoFit/>
          </a:bodyPr>
          <a:lstStyle/>
          <a:p>
            <a:r>
              <a:rPr lang="en-GB" sz="4000" b="1" dirty="0">
                <a:latin typeface="Arial" pitchFamily="34" charset="0"/>
                <a:cs typeface="Arial" pitchFamily="34" charset="0"/>
              </a:rPr>
              <a:t>Animal Research and Alternatives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661248"/>
            <a:ext cx="2160240" cy="1045040"/>
          </a:xfrm>
          <a:prstGeom prst="rect">
            <a:avLst/>
          </a:prstGeom>
        </p:spPr>
      </p:pic>
      <p:pic>
        <p:nvPicPr>
          <p:cNvPr id="8" name="Picture 7" descr="\\server1\d$\DATA\Multimedia\Images\Animals\Rodents\mouse black sitting on red adjusted IMG_201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80112" y="2952403"/>
            <a:ext cx="3098376" cy="352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Answers</a:t>
            </a:r>
          </a:p>
        </p:txBody>
      </p:sp>
      <p:sp>
        <p:nvSpPr>
          <p:cNvPr id="3" name="Content Placeholder 2"/>
          <p:cNvSpPr>
            <a:spLocks noGrp="1"/>
          </p:cNvSpPr>
          <p:nvPr>
            <p:ph idx="1"/>
          </p:nvPr>
        </p:nvSpPr>
        <p:spPr>
          <a:xfrm>
            <a:off x="457200" y="1600200"/>
            <a:ext cx="8229600" cy="4781128"/>
          </a:xfrm>
          <a:solidFill>
            <a:schemeClr val="accent5">
              <a:lumMod val="40000"/>
              <a:lumOff val="60000"/>
            </a:schemeClr>
          </a:solidFill>
          <a:ln>
            <a:solidFill>
              <a:schemeClr val="tx2">
                <a:lumMod val="50000"/>
              </a:schemeClr>
            </a:solidFill>
          </a:ln>
        </p:spPr>
        <p:txBody>
          <a:bodyPr>
            <a:noAutofit/>
          </a:bodyPr>
          <a:lstStyle/>
          <a:p>
            <a:pPr marL="742950" indent="-742950">
              <a:buAutoNum type="arabicPeriod"/>
            </a:pPr>
            <a:r>
              <a:rPr lang="en-GB" sz="2800" dirty="0">
                <a:latin typeface="Arial" pitchFamily="34" charset="0"/>
                <a:cs typeface="Arial" pitchFamily="34" charset="0"/>
              </a:rPr>
              <a:t>(B) 2.9 million procedures were carried out in 2020 (slightly fewer than usual due </a:t>
            </a:r>
            <a:r>
              <a:rPr lang="en-GB" sz="2800">
                <a:latin typeface="Arial" pitchFamily="34" charset="0"/>
                <a:cs typeface="Arial" pitchFamily="34" charset="0"/>
              </a:rPr>
              <a:t>to Covid</a:t>
            </a:r>
            <a:r>
              <a:rPr lang="en-GB" sz="2800" dirty="0">
                <a:latin typeface="Arial" pitchFamily="34" charset="0"/>
                <a:cs typeface="Arial" pitchFamily="34" charset="0"/>
              </a:rPr>
              <a:t>)</a:t>
            </a:r>
          </a:p>
          <a:p>
            <a:pPr marL="742950" indent="-742950">
              <a:buAutoNum type="arabicPeriod"/>
            </a:pPr>
            <a:r>
              <a:rPr lang="en-GB" sz="2800" dirty="0">
                <a:latin typeface="Arial" pitchFamily="34" charset="0"/>
                <a:cs typeface="Arial" pitchFamily="34" charset="0"/>
              </a:rPr>
              <a:t>(A) &lt;0.1%, or about 2,200 primates are used in research, mainly into diseases of the brain</a:t>
            </a:r>
          </a:p>
          <a:p>
            <a:pPr marL="742950" indent="-742950">
              <a:buAutoNum type="arabicPeriod"/>
            </a:pPr>
            <a:r>
              <a:rPr lang="en-GB" sz="2800" dirty="0">
                <a:latin typeface="Arial" pitchFamily="34" charset="0"/>
                <a:cs typeface="Arial" pitchFamily="34" charset="0"/>
              </a:rPr>
              <a:t>(A) Cosmetic testing was banned in the UK in 1998</a:t>
            </a:r>
          </a:p>
          <a:p>
            <a:pPr marL="742950" indent="-742950">
              <a:buAutoNum type="arabicPeriod"/>
            </a:pPr>
            <a:r>
              <a:rPr lang="en-GB" sz="2800" dirty="0">
                <a:latin typeface="Arial" pitchFamily="34" charset="0"/>
                <a:cs typeface="Arial" pitchFamily="34" charset="0"/>
              </a:rPr>
              <a:t>(C) The Home Office is responsible for inspecting laboratories </a:t>
            </a:r>
          </a:p>
          <a:p>
            <a:pPr marL="742950" indent="-742950">
              <a:buAutoNum type="arabicPeriod"/>
            </a:pPr>
            <a:r>
              <a:rPr lang="en-GB" sz="2800" dirty="0">
                <a:latin typeface="Arial" pitchFamily="34" charset="0"/>
                <a:cs typeface="Arial" pitchFamily="34" charset="0"/>
              </a:rPr>
              <a:t>(B) The use of great apes for research was banned in 1986.</a:t>
            </a:r>
          </a:p>
        </p:txBody>
      </p:sp>
    </p:spTree>
    <p:extLst>
      <p:ext uri="{BB962C8B-B14F-4D97-AF65-F5344CB8AC3E}">
        <p14:creationId xmlns:p14="http://schemas.microsoft.com/office/powerpoint/2010/main" val="400179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640960" cy="2246769"/>
          </a:xfrm>
          <a:prstGeom prst="rect">
            <a:avLst/>
          </a:prstGeom>
          <a:solidFill>
            <a:schemeClr val="accent6">
              <a:lumMod val="40000"/>
              <a:lumOff val="60000"/>
            </a:schemeClr>
          </a:solidFill>
          <a:ln w="28575">
            <a:solidFill>
              <a:schemeClr val="tx1"/>
            </a:solidFill>
          </a:ln>
        </p:spPr>
        <p:txBody>
          <a:bodyPr wrap="square" rtlCol="0">
            <a:spAutoFit/>
          </a:bodyPr>
          <a:lstStyle/>
          <a:p>
            <a:r>
              <a:rPr lang="en-GB" sz="2800" b="1" dirty="0">
                <a:latin typeface="Arial" pitchFamily="34" charset="0"/>
                <a:cs typeface="Arial" pitchFamily="34" charset="0"/>
              </a:rPr>
              <a:t>There are different regulations regarding research on different animals. Why do you think this is? Comparing two animals, write down how you think the regulations on animal welfare will differ.</a:t>
            </a:r>
          </a:p>
        </p:txBody>
      </p:sp>
      <p:sp>
        <p:nvSpPr>
          <p:cNvPr id="5" name="TextBox 4"/>
          <p:cNvSpPr txBox="1"/>
          <p:nvPr/>
        </p:nvSpPr>
        <p:spPr>
          <a:xfrm>
            <a:off x="335036" y="2538617"/>
            <a:ext cx="3888432" cy="3970318"/>
          </a:xfrm>
          <a:prstGeom prst="rect">
            <a:avLst/>
          </a:prstGeom>
          <a:solidFill>
            <a:schemeClr val="accent4">
              <a:lumMod val="40000"/>
              <a:lumOff val="60000"/>
            </a:schemeClr>
          </a:solidFill>
        </p:spPr>
        <p:txBody>
          <a:bodyPr wrap="square" rtlCol="0">
            <a:spAutoFit/>
          </a:bodyPr>
          <a:lstStyle/>
          <a:p>
            <a:r>
              <a:rPr lang="en-GB" sz="2800" b="1" dirty="0">
                <a:latin typeface="Arial" pitchFamily="34" charset="0"/>
                <a:cs typeface="Arial" pitchFamily="34" charset="0"/>
              </a:rPr>
              <a:t>Species you could discuss:</a:t>
            </a:r>
          </a:p>
          <a:p>
            <a:r>
              <a:rPr lang="en-GB" sz="2800" dirty="0">
                <a:latin typeface="Arial" pitchFamily="34" charset="0"/>
                <a:cs typeface="Arial" pitchFamily="34" charset="0"/>
              </a:rPr>
              <a:t>Fruit Flies</a:t>
            </a:r>
          </a:p>
          <a:p>
            <a:r>
              <a:rPr lang="en-GB" sz="2800" dirty="0">
                <a:latin typeface="Arial" pitchFamily="34" charset="0"/>
                <a:cs typeface="Arial" pitchFamily="34" charset="0"/>
              </a:rPr>
              <a:t>Mice</a:t>
            </a:r>
          </a:p>
          <a:p>
            <a:r>
              <a:rPr lang="en-GB" sz="2800" dirty="0">
                <a:latin typeface="Arial" pitchFamily="34" charset="0"/>
                <a:cs typeface="Arial" pitchFamily="34" charset="0"/>
              </a:rPr>
              <a:t>Fish</a:t>
            </a:r>
          </a:p>
          <a:p>
            <a:r>
              <a:rPr lang="en-GB" sz="2800" dirty="0">
                <a:latin typeface="Arial" pitchFamily="34" charset="0"/>
                <a:cs typeface="Arial" pitchFamily="34" charset="0"/>
              </a:rPr>
              <a:t>Cows</a:t>
            </a:r>
          </a:p>
          <a:p>
            <a:r>
              <a:rPr lang="en-GB" sz="2800" dirty="0">
                <a:latin typeface="Arial" pitchFamily="34" charset="0"/>
                <a:cs typeface="Arial" pitchFamily="34" charset="0"/>
              </a:rPr>
              <a:t>Birds</a:t>
            </a:r>
          </a:p>
          <a:p>
            <a:r>
              <a:rPr lang="en-GB" sz="2800" dirty="0">
                <a:latin typeface="Arial" pitchFamily="34" charset="0"/>
                <a:cs typeface="Arial" pitchFamily="34" charset="0"/>
              </a:rPr>
              <a:t>Dogs</a:t>
            </a:r>
          </a:p>
          <a:p>
            <a:r>
              <a:rPr lang="en-GB" sz="2800" dirty="0">
                <a:latin typeface="Arial" pitchFamily="34" charset="0"/>
                <a:cs typeface="Arial" pitchFamily="34" charset="0"/>
              </a:rPr>
              <a:t>Monkeys</a:t>
            </a:r>
          </a:p>
        </p:txBody>
      </p:sp>
      <p:sp>
        <p:nvSpPr>
          <p:cNvPr id="6" name="TextBox 5"/>
          <p:cNvSpPr txBox="1"/>
          <p:nvPr/>
        </p:nvSpPr>
        <p:spPr>
          <a:xfrm>
            <a:off x="4355976" y="2556873"/>
            <a:ext cx="4608512" cy="3952062"/>
          </a:xfrm>
          <a:prstGeom prst="rect">
            <a:avLst/>
          </a:prstGeom>
          <a:solidFill>
            <a:schemeClr val="accent3">
              <a:lumMod val="60000"/>
              <a:lumOff val="40000"/>
            </a:schemeClr>
          </a:solidFill>
        </p:spPr>
        <p:txBody>
          <a:bodyPr wrap="square" rtlCol="0">
            <a:noAutofit/>
          </a:bodyPr>
          <a:lstStyle/>
          <a:p>
            <a:pPr>
              <a:lnSpc>
                <a:spcPct val="120000"/>
              </a:lnSpc>
            </a:pPr>
            <a:r>
              <a:rPr lang="en-GB" sz="2800" b="1" dirty="0">
                <a:latin typeface="Arial" pitchFamily="34" charset="0"/>
                <a:cs typeface="Arial" pitchFamily="34" charset="0"/>
              </a:rPr>
              <a:t>Points to consider:</a:t>
            </a:r>
          </a:p>
          <a:p>
            <a:pPr>
              <a:lnSpc>
                <a:spcPct val="120000"/>
              </a:lnSpc>
            </a:pPr>
            <a:r>
              <a:rPr lang="en-GB" sz="2800" dirty="0">
                <a:latin typeface="Arial" pitchFamily="34" charset="0"/>
                <a:cs typeface="Arial" pitchFamily="34" charset="0"/>
              </a:rPr>
              <a:t>Cage sizes</a:t>
            </a:r>
          </a:p>
          <a:p>
            <a:pPr>
              <a:lnSpc>
                <a:spcPct val="120000"/>
              </a:lnSpc>
            </a:pPr>
            <a:r>
              <a:rPr lang="en-GB" sz="2800" dirty="0">
                <a:latin typeface="Arial" pitchFamily="34" charset="0"/>
                <a:cs typeface="Arial" pitchFamily="34" charset="0"/>
              </a:rPr>
              <a:t>Cage enrichment (toys etc.)</a:t>
            </a:r>
          </a:p>
          <a:p>
            <a:pPr>
              <a:lnSpc>
                <a:spcPct val="120000"/>
              </a:lnSpc>
            </a:pPr>
            <a:r>
              <a:rPr lang="en-GB" sz="2800" dirty="0">
                <a:latin typeface="Arial" pitchFamily="34" charset="0"/>
                <a:cs typeface="Arial" pitchFamily="34" charset="0"/>
              </a:rPr>
              <a:t>Housing animals together</a:t>
            </a:r>
          </a:p>
          <a:p>
            <a:pPr>
              <a:lnSpc>
                <a:spcPct val="120000"/>
              </a:lnSpc>
            </a:pPr>
            <a:r>
              <a:rPr lang="en-GB" sz="2800" dirty="0">
                <a:latin typeface="Arial" pitchFamily="34" charset="0"/>
                <a:cs typeface="Arial" pitchFamily="34" charset="0"/>
              </a:rPr>
              <a:t>Playtime</a:t>
            </a:r>
          </a:p>
          <a:p>
            <a:pPr>
              <a:lnSpc>
                <a:spcPct val="120000"/>
              </a:lnSpc>
            </a:pPr>
            <a:r>
              <a:rPr lang="en-GB" sz="2800" dirty="0">
                <a:latin typeface="Arial" pitchFamily="34" charset="0"/>
                <a:cs typeface="Arial" pitchFamily="34" charset="0"/>
              </a:rPr>
              <a:t>Veterinary checks</a:t>
            </a:r>
          </a:p>
          <a:p>
            <a:pPr>
              <a:lnSpc>
                <a:spcPct val="120000"/>
              </a:lnSpc>
            </a:pPr>
            <a:r>
              <a:rPr lang="en-GB" sz="2800" dirty="0">
                <a:latin typeface="Arial" pitchFamily="34" charset="0"/>
                <a:cs typeface="Arial" pitchFamily="34" charset="0"/>
              </a:rPr>
              <a:t>What research can be done</a:t>
            </a:r>
          </a:p>
        </p:txBody>
      </p:sp>
    </p:spTree>
    <p:extLst>
      <p:ext uri="{BB962C8B-B14F-4D97-AF65-F5344CB8AC3E}">
        <p14:creationId xmlns:p14="http://schemas.microsoft.com/office/powerpoint/2010/main" val="271083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a:solidFill>
            <a:schemeClr val="accent5">
              <a:lumMod val="60000"/>
              <a:lumOff val="40000"/>
            </a:schemeClr>
          </a:solidFill>
        </p:spPr>
        <p:txBody>
          <a:bodyPr>
            <a:normAutofit/>
          </a:bodyPr>
          <a:lstStyle/>
          <a:p>
            <a:pPr algn="l"/>
            <a:r>
              <a:rPr lang="en-GB" sz="2800" b="1" dirty="0">
                <a:latin typeface="Arial" pitchFamily="34" charset="0"/>
                <a:cs typeface="Arial" pitchFamily="34" charset="0"/>
              </a:rPr>
              <a:t>The 3Rs</a:t>
            </a:r>
          </a:p>
        </p:txBody>
      </p:sp>
      <p:sp>
        <p:nvSpPr>
          <p:cNvPr id="3" name="Content Placeholder 2"/>
          <p:cNvSpPr>
            <a:spLocks noGrp="1"/>
          </p:cNvSpPr>
          <p:nvPr>
            <p:ph idx="1"/>
          </p:nvPr>
        </p:nvSpPr>
        <p:spPr>
          <a:xfrm>
            <a:off x="251520" y="2480242"/>
            <a:ext cx="5760640" cy="4231040"/>
          </a:xfrm>
          <a:solidFill>
            <a:schemeClr val="accent1">
              <a:lumMod val="40000"/>
              <a:lumOff val="60000"/>
            </a:schemeClr>
          </a:solidFill>
        </p:spPr>
        <p:txBody>
          <a:bodyPr>
            <a:noAutofit/>
          </a:bodyPr>
          <a:lstStyle/>
          <a:p>
            <a:pPr marL="0" indent="0">
              <a:buNone/>
            </a:pPr>
            <a:r>
              <a:rPr lang="en-GB" sz="2800" b="1" dirty="0">
                <a:latin typeface="Arial" pitchFamily="34" charset="0"/>
                <a:cs typeface="Arial" pitchFamily="34" charset="0"/>
              </a:rPr>
              <a:t>Refinement </a:t>
            </a:r>
            <a:r>
              <a:rPr lang="en-GB" sz="2800" dirty="0">
                <a:latin typeface="Arial" pitchFamily="34" charset="0"/>
                <a:cs typeface="Arial" pitchFamily="34" charset="0"/>
              </a:rPr>
              <a:t>– Finding ways of making animals’ lives better in labs, this can include toys for animals or better training for technicians</a:t>
            </a:r>
          </a:p>
          <a:p>
            <a:pPr marL="0" indent="0">
              <a:buNone/>
            </a:pPr>
            <a:r>
              <a:rPr lang="en-GB" sz="2800" b="1" dirty="0">
                <a:latin typeface="Arial" pitchFamily="34" charset="0"/>
                <a:cs typeface="Arial" pitchFamily="34" charset="0"/>
              </a:rPr>
              <a:t>Reduction</a:t>
            </a:r>
            <a:r>
              <a:rPr lang="en-GB" sz="2800" dirty="0">
                <a:latin typeface="Arial" pitchFamily="34" charset="0"/>
                <a:cs typeface="Arial" pitchFamily="34" charset="0"/>
              </a:rPr>
              <a:t> – Using as few animals as possible to get good results</a:t>
            </a:r>
          </a:p>
          <a:p>
            <a:pPr marL="0" indent="0">
              <a:buNone/>
            </a:pPr>
            <a:r>
              <a:rPr lang="en-GB" sz="2800" b="1" dirty="0">
                <a:latin typeface="Arial" pitchFamily="34" charset="0"/>
                <a:cs typeface="Arial" pitchFamily="34" charset="0"/>
              </a:rPr>
              <a:t>Replacement</a:t>
            </a:r>
            <a:r>
              <a:rPr lang="en-GB" sz="2800" dirty="0">
                <a:latin typeface="Arial" pitchFamily="34" charset="0"/>
                <a:cs typeface="Arial" pitchFamily="34" charset="0"/>
              </a:rPr>
              <a:t> – Using non-animal alternatives wherever they exist</a:t>
            </a:r>
          </a:p>
        </p:txBody>
      </p:sp>
      <p:sp>
        <p:nvSpPr>
          <p:cNvPr id="4" name="Rectangle 3"/>
          <p:cNvSpPr/>
          <p:nvPr/>
        </p:nvSpPr>
        <p:spPr>
          <a:xfrm>
            <a:off x="251520" y="1052736"/>
            <a:ext cx="8782900" cy="1384995"/>
          </a:xfrm>
          <a:prstGeom prst="rect">
            <a:avLst/>
          </a:prstGeom>
          <a:solidFill>
            <a:schemeClr val="accent1">
              <a:lumMod val="40000"/>
              <a:lumOff val="60000"/>
            </a:schemeClr>
          </a:solidFill>
        </p:spPr>
        <p:txBody>
          <a:bodyPr wrap="square">
            <a:spAutoFit/>
          </a:bodyPr>
          <a:lstStyle/>
          <a:p>
            <a:r>
              <a:rPr lang="en-GB" sz="2800" dirty="0">
                <a:latin typeface="Arial" pitchFamily="34" charset="0"/>
                <a:cs typeface="Arial" pitchFamily="34" charset="0"/>
              </a:rPr>
              <a:t>The 3Rs are principles of good science designed by scientists to improve animal welfare and scientific accuracy.</a:t>
            </a:r>
          </a:p>
        </p:txBody>
      </p:sp>
      <p:pic>
        <p:nvPicPr>
          <p:cNvPr id="2050" name="Picture 2" descr="http://www.understandinganimalresearch.org.uk/assets/img/ABD6E80D-03E9-3EE8-0F3214BC7A366A6B/large/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b="10853"/>
          <a:stretch/>
        </p:blipFill>
        <p:spPr bwMode="auto">
          <a:xfrm>
            <a:off x="6076290" y="2492896"/>
            <a:ext cx="295813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6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661466"/>
          </a:xfrm>
          <a:solidFill>
            <a:schemeClr val="accent5">
              <a:lumMod val="60000"/>
              <a:lumOff val="40000"/>
            </a:schemeClr>
          </a:solidFill>
        </p:spPr>
        <p:txBody>
          <a:bodyPr>
            <a:normAutofit/>
          </a:bodyPr>
          <a:lstStyle/>
          <a:p>
            <a:pPr algn="l"/>
            <a:r>
              <a:rPr lang="en-GB" sz="2800" b="1" dirty="0">
                <a:latin typeface="Arial" pitchFamily="34" charset="0"/>
                <a:cs typeface="Arial" pitchFamily="34" charset="0"/>
              </a:rPr>
              <a:t>Alternatives</a:t>
            </a:r>
          </a:p>
        </p:txBody>
      </p:sp>
      <p:pic>
        <p:nvPicPr>
          <p:cNvPr id="3074" name="Picture 2" descr="File:Cell Culture in a tiny Petri d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84984"/>
            <a:ext cx="4539344"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908720"/>
            <a:ext cx="8568952" cy="2246769"/>
          </a:xfrm>
          <a:prstGeom prst="rect">
            <a:avLst/>
          </a:prstGeom>
          <a:solidFill>
            <a:schemeClr val="accent5">
              <a:lumMod val="40000"/>
              <a:lumOff val="60000"/>
            </a:schemeClr>
          </a:solidFill>
        </p:spPr>
        <p:txBody>
          <a:bodyPr wrap="square">
            <a:spAutoFit/>
          </a:bodyPr>
          <a:lstStyle/>
          <a:p>
            <a:r>
              <a:rPr lang="en-GB" sz="2800" dirty="0">
                <a:latin typeface="Arial" pitchFamily="34" charset="0"/>
                <a:cs typeface="Arial" pitchFamily="34" charset="0"/>
              </a:rPr>
              <a:t>Scientists use many ways to try to replace animals used in research. These include using cell cultures, computer modelling and human studies.</a:t>
            </a:r>
          </a:p>
          <a:p>
            <a:r>
              <a:rPr lang="en-GB" sz="2800" dirty="0">
                <a:latin typeface="Arial" pitchFamily="34" charset="0"/>
                <a:cs typeface="Arial" pitchFamily="34" charset="0"/>
              </a:rPr>
              <a:t>Researchers </a:t>
            </a:r>
            <a:r>
              <a:rPr lang="en-GB" sz="2800" b="1" dirty="0">
                <a:latin typeface="Arial" pitchFamily="34" charset="0"/>
                <a:cs typeface="Arial" pitchFamily="34" charset="0"/>
              </a:rPr>
              <a:t>must,</a:t>
            </a:r>
            <a:r>
              <a:rPr lang="en-GB" sz="2800" dirty="0">
                <a:latin typeface="Arial" pitchFamily="34" charset="0"/>
                <a:cs typeface="Arial" pitchFamily="34" charset="0"/>
              </a:rPr>
              <a:t> by law, use these techniques if they would be as effective as using animals.</a:t>
            </a:r>
          </a:p>
        </p:txBody>
      </p:sp>
      <p:pic>
        <p:nvPicPr>
          <p:cNvPr id="3078" name="Picture 6" descr="Alzheimers SPECT brain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281633"/>
            <a:ext cx="292677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5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661466"/>
          </a:xfrm>
          <a:solidFill>
            <a:schemeClr val="accent5">
              <a:lumMod val="60000"/>
              <a:lumOff val="40000"/>
            </a:schemeClr>
          </a:solidFill>
        </p:spPr>
        <p:txBody>
          <a:bodyPr>
            <a:normAutofit/>
          </a:bodyPr>
          <a:lstStyle/>
          <a:p>
            <a:pPr algn="l"/>
            <a:r>
              <a:rPr lang="en-GB" sz="2800" b="1" dirty="0">
                <a:latin typeface="Arial" pitchFamily="34" charset="0"/>
                <a:cs typeface="Arial" pitchFamily="34" charset="0"/>
              </a:rPr>
              <a:t>Alternatives</a:t>
            </a:r>
          </a:p>
        </p:txBody>
      </p:sp>
      <p:sp>
        <p:nvSpPr>
          <p:cNvPr id="3" name="Content Placeholder 2"/>
          <p:cNvSpPr>
            <a:spLocks noGrp="1"/>
          </p:cNvSpPr>
          <p:nvPr>
            <p:ph idx="1"/>
          </p:nvPr>
        </p:nvSpPr>
        <p:spPr>
          <a:xfrm>
            <a:off x="395536" y="1052736"/>
            <a:ext cx="8496944" cy="2808312"/>
          </a:xfrm>
          <a:solidFill>
            <a:schemeClr val="accent5">
              <a:lumMod val="40000"/>
              <a:lumOff val="60000"/>
            </a:schemeClr>
          </a:solidFill>
        </p:spPr>
        <p:txBody>
          <a:bodyPr>
            <a:noAutofit/>
          </a:bodyPr>
          <a:lstStyle/>
          <a:p>
            <a:pPr marL="0" indent="0">
              <a:buNone/>
            </a:pPr>
            <a:r>
              <a:rPr lang="en-GB" sz="2800" dirty="0">
                <a:latin typeface="Arial" pitchFamily="34" charset="0"/>
                <a:cs typeface="Arial" pitchFamily="34" charset="0"/>
              </a:rPr>
              <a:t>Researchers also try to use the “lowest” type of animal possible for their experiment – perhaps a fish instead of a sheep or a fruit fly instead of a mouse.</a:t>
            </a:r>
          </a:p>
          <a:p>
            <a:pPr marL="0" indent="0">
              <a:buNone/>
            </a:pPr>
            <a:r>
              <a:rPr lang="en-GB" sz="2800" dirty="0">
                <a:latin typeface="Arial" pitchFamily="34" charset="0"/>
                <a:cs typeface="Arial" pitchFamily="34" charset="0"/>
              </a:rPr>
              <a:t>Why do you think scientists try to replace animal use? Why use “lower” animals – </a:t>
            </a:r>
            <a:r>
              <a:rPr lang="en-GB" sz="2800" b="1" dirty="0">
                <a:latin typeface="Arial" pitchFamily="34" charset="0"/>
                <a:cs typeface="Arial" pitchFamily="34" charset="0"/>
              </a:rPr>
              <a:t>do you agree with this idea?</a:t>
            </a: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33056"/>
            <a:ext cx="3456384" cy="263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http://www.understandinganimalresearch.org.uk/assets/img/ABC360D8-A6C0-1D30-6751B7585D9C717C/large/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t="7828" b="7659"/>
          <a:stretch/>
        </p:blipFill>
        <p:spPr bwMode="auto">
          <a:xfrm>
            <a:off x="5076056" y="3933638"/>
            <a:ext cx="3816425" cy="2593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1960" y="5018516"/>
            <a:ext cx="543739" cy="523220"/>
          </a:xfrm>
          <a:prstGeom prst="rect">
            <a:avLst/>
          </a:prstGeom>
          <a:noFill/>
        </p:spPr>
        <p:txBody>
          <a:bodyPr wrap="none" rtlCol="0">
            <a:spAutoFit/>
          </a:bodyPr>
          <a:lstStyle/>
          <a:p>
            <a:r>
              <a:rPr lang="en-GB" sz="2800" b="1" dirty="0">
                <a:latin typeface="Arial" pitchFamily="34" charset="0"/>
                <a:cs typeface="Arial" pitchFamily="34" charset="0"/>
              </a:rPr>
              <a:t>or</a:t>
            </a:r>
          </a:p>
        </p:txBody>
      </p:sp>
    </p:spTree>
    <p:extLst>
      <p:ext uri="{BB962C8B-B14F-4D97-AF65-F5344CB8AC3E}">
        <p14:creationId xmlns:p14="http://schemas.microsoft.com/office/powerpoint/2010/main" val="309239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77072"/>
            <a:ext cx="8064896" cy="523220"/>
          </a:xfrm>
          <a:prstGeom prst="rect">
            <a:avLst/>
          </a:prstGeom>
        </p:spPr>
        <p:txBody>
          <a:bodyPr wrap="square">
            <a:spAutoFit/>
          </a:bodyPr>
          <a:lstStyle/>
          <a:p>
            <a:r>
              <a:rPr lang="en-GB" sz="2800" dirty="0">
                <a:latin typeface="Arial" pitchFamily="34" charset="0"/>
                <a:cs typeface="Arial" pitchFamily="34" charset="0"/>
                <a:hlinkClick r:id="rId3"/>
              </a:rPr>
              <a:t>http://www.youtube.com/watch?v=nzjA2aWZ7CA</a:t>
            </a:r>
            <a:endParaRPr lang="en-GB" sz="2800" dirty="0">
              <a:latin typeface="Arial" pitchFamily="34" charset="0"/>
              <a:cs typeface="Arial" pitchFamily="34" charset="0"/>
            </a:endParaRPr>
          </a:p>
        </p:txBody>
      </p:sp>
      <p:sp>
        <p:nvSpPr>
          <p:cNvPr id="5" name="Rectangle 4"/>
          <p:cNvSpPr/>
          <p:nvPr/>
        </p:nvSpPr>
        <p:spPr>
          <a:xfrm>
            <a:off x="539552" y="4941168"/>
            <a:ext cx="7848872" cy="523220"/>
          </a:xfrm>
          <a:prstGeom prst="rect">
            <a:avLst/>
          </a:prstGeom>
        </p:spPr>
        <p:txBody>
          <a:bodyPr wrap="square">
            <a:spAutoFit/>
          </a:bodyPr>
          <a:lstStyle/>
          <a:p>
            <a:r>
              <a:rPr lang="en-GB" sz="2800" dirty="0">
                <a:latin typeface="Arial" pitchFamily="34" charset="0"/>
                <a:cs typeface="Arial" pitchFamily="34" charset="0"/>
                <a:hlinkClick r:id="rId4"/>
              </a:rPr>
              <a:t>http://www.youtube.com/watch?v=A8ASyPT-F0g</a:t>
            </a:r>
            <a:endParaRPr lang="en-GB" sz="2800" dirty="0">
              <a:latin typeface="Arial" pitchFamily="34" charset="0"/>
              <a:cs typeface="Arial" pitchFamily="34" charset="0"/>
            </a:endParaRPr>
          </a:p>
        </p:txBody>
      </p:sp>
      <p:sp>
        <p:nvSpPr>
          <p:cNvPr id="6" name="TextBox 5"/>
          <p:cNvSpPr txBox="1"/>
          <p:nvPr/>
        </p:nvSpPr>
        <p:spPr>
          <a:xfrm>
            <a:off x="467544" y="1197093"/>
            <a:ext cx="8208912" cy="2246769"/>
          </a:xfrm>
          <a:prstGeom prst="rect">
            <a:avLst/>
          </a:prstGeom>
          <a:solidFill>
            <a:schemeClr val="accent2">
              <a:lumMod val="40000"/>
              <a:lumOff val="60000"/>
            </a:schemeClr>
          </a:solidFill>
        </p:spPr>
        <p:txBody>
          <a:bodyPr wrap="square" rtlCol="0">
            <a:spAutoFit/>
          </a:bodyPr>
          <a:lstStyle/>
          <a:p>
            <a:r>
              <a:rPr lang="en-GB" sz="2800" dirty="0">
                <a:latin typeface="Arial" pitchFamily="34" charset="0"/>
                <a:cs typeface="Arial" pitchFamily="34" charset="0"/>
              </a:rPr>
              <a:t>Watch the following two videos taken inside animal research facilities and try to identify as many ways as you can that the 3Rs are being used.</a:t>
            </a:r>
          </a:p>
          <a:p>
            <a:r>
              <a:rPr lang="en-GB" sz="2800" dirty="0">
                <a:latin typeface="Arial" pitchFamily="34" charset="0"/>
                <a:cs typeface="Arial" pitchFamily="34" charset="0"/>
              </a:rPr>
              <a:t>e.g. Refinement: the lab technicians are trained to handle the animals carefully</a:t>
            </a:r>
          </a:p>
        </p:txBody>
      </p:sp>
      <p:sp>
        <p:nvSpPr>
          <p:cNvPr id="7" name="Title 1"/>
          <p:cNvSpPr>
            <a:spLocks noGrp="1"/>
          </p:cNvSpPr>
          <p:nvPr>
            <p:ph type="title"/>
          </p:nvPr>
        </p:nvSpPr>
        <p:spPr>
          <a:xfrm>
            <a:off x="457200" y="274638"/>
            <a:ext cx="8229600" cy="706090"/>
          </a:xfrm>
          <a:solidFill>
            <a:schemeClr val="accent5">
              <a:lumMod val="60000"/>
              <a:lumOff val="40000"/>
            </a:schemeClr>
          </a:solidFill>
        </p:spPr>
        <p:txBody>
          <a:bodyPr>
            <a:normAutofit/>
          </a:bodyPr>
          <a:lstStyle/>
          <a:p>
            <a:pPr algn="l"/>
            <a:r>
              <a:rPr lang="en-GB" sz="2800" b="1" dirty="0">
                <a:latin typeface="Arial" pitchFamily="34" charset="0"/>
                <a:cs typeface="Arial" pitchFamily="34" charset="0"/>
              </a:rPr>
              <a:t>How the 3Rs are used</a:t>
            </a:r>
          </a:p>
        </p:txBody>
      </p:sp>
    </p:spTree>
    <p:extLst>
      <p:ext uri="{BB962C8B-B14F-4D97-AF65-F5344CB8AC3E}">
        <p14:creationId xmlns:p14="http://schemas.microsoft.com/office/powerpoint/2010/main" val="64708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5">
              <a:lumMod val="60000"/>
              <a:lumOff val="40000"/>
            </a:schemeClr>
          </a:solidFill>
        </p:spPr>
        <p:txBody>
          <a:bodyPr/>
          <a:lstStyle/>
          <a:p>
            <a:pPr algn="l"/>
            <a:r>
              <a:rPr lang="en-GB" sz="4000" b="1" dirty="0">
                <a:latin typeface="Arial" pitchFamily="34" charset="0"/>
                <a:cs typeface="Arial" pitchFamily="34" charset="0"/>
              </a:rPr>
              <a:t>Plenary</a:t>
            </a:r>
            <a:endParaRPr lang="en-GB" b="1" dirty="0">
              <a:latin typeface="Arial" pitchFamily="34" charset="0"/>
              <a:cs typeface="Arial" pitchFamily="34" charset="0"/>
            </a:endParaRPr>
          </a:p>
        </p:txBody>
      </p:sp>
      <p:sp>
        <p:nvSpPr>
          <p:cNvPr id="3" name="Content Placeholder 2"/>
          <p:cNvSpPr>
            <a:spLocks noGrp="1"/>
          </p:cNvSpPr>
          <p:nvPr>
            <p:ph idx="1"/>
          </p:nvPr>
        </p:nvSpPr>
        <p:spPr>
          <a:xfrm>
            <a:off x="457200" y="1412777"/>
            <a:ext cx="8229600" cy="4032448"/>
          </a:xfrm>
          <a:solidFill>
            <a:schemeClr val="accent1">
              <a:lumMod val="40000"/>
              <a:lumOff val="60000"/>
            </a:schemeClr>
          </a:solidFill>
        </p:spPr>
        <p:txBody>
          <a:bodyPr>
            <a:normAutofit/>
          </a:bodyPr>
          <a:lstStyle/>
          <a:p>
            <a:pPr marL="514350" indent="-514350">
              <a:buAutoNum type="arabicParenBoth"/>
            </a:pPr>
            <a:r>
              <a:rPr lang="en-GB" sz="2800" dirty="0">
                <a:latin typeface="Arial" pitchFamily="34" charset="0"/>
                <a:cs typeface="Arial" pitchFamily="34" charset="0"/>
              </a:rPr>
              <a:t>Give two examples of how the 3Rs are used in research</a:t>
            </a:r>
            <a:br>
              <a:rPr lang="en-GB" sz="2800" dirty="0">
                <a:latin typeface="Arial" pitchFamily="34" charset="0"/>
                <a:cs typeface="Arial" pitchFamily="34" charset="0"/>
              </a:rPr>
            </a:br>
            <a:endParaRPr lang="en-GB" sz="2800" dirty="0">
              <a:latin typeface="Arial" pitchFamily="34" charset="0"/>
              <a:cs typeface="Arial" pitchFamily="34" charset="0"/>
            </a:endParaRPr>
          </a:p>
          <a:p>
            <a:pPr marL="514350" indent="-514350">
              <a:buAutoNum type="arabicParenBoth"/>
            </a:pPr>
            <a:r>
              <a:rPr lang="en-GB" sz="2800" dirty="0">
                <a:latin typeface="Arial" pitchFamily="34" charset="0"/>
                <a:cs typeface="Arial" pitchFamily="34" charset="0"/>
              </a:rPr>
              <a:t>In 3 sentences explain why we use animals for research</a:t>
            </a:r>
            <a:br>
              <a:rPr lang="en-GB" sz="2800" dirty="0">
                <a:latin typeface="Arial" pitchFamily="34" charset="0"/>
                <a:cs typeface="Arial" pitchFamily="34" charset="0"/>
              </a:rPr>
            </a:br>
            <a:endParaRPr lang="en-GB" sz="2800" dirty="0">
              <a:latin typeface="Arial" pitchFamily="34" charset="0"/>
              <a:cs typeface="Arial" pitchFamily="34" charset="0"/>
            </a:endParaRPr>
          </a:p>
          <a:p>
            <a:pPr marL="514350" indent="-514350">
              <a:buAutoNum type="arabicParenBoth"/>
            </a:pPr>
            <a:r>
              <a:rPr lang="en-GB" sz="2800" dirty="0">
                <a:latin typeface="Arial" pitchFamily="34" charset="0"/>
                <a:cs typeface="Arial" pitchFamily="34" charset="0"/>
              </a:rPr>
              <a:t>If you could make a 4</a:t>
            </a:r>
            <a:r>
              <a:rPr lang="en-GB" sz="2800" baseline="30000" dirty="0">
                <a:latin typeface="Arial" pitchFamily="34" charset="0"/>
                <a:cs typeface="Arial" pitchFamily="34" charset="0"/>
              </a:rPr>
              <a:t>th</a:t>
            </a:r>
            <a:r>
              <a:rPr lang="en-GB" sz="2800" dirty="0">
                <a:latin typeface="Arial" pitchFamily="34" charset="0"/>
                <a:cs typeface="Arial" pitchFamily="34" charset="0"/>
              </a:rPr>
              <a:t> “R”, what would it be and why?</a:t>
            </a:r>
          </a:p>
        </p:txBody>
      </p:sp>
    </p:spTree>
    <p:extLst>
      <p:ext uri="{BB962C8B-B14F-4D97-AF65-F5344CB8AC3E}">
        <p14:creationId xmlns:p14="http://schemas.microsoft.com/office/powerpoint/2010/main" val="280110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703" y="3068960"/>
            <a:ext cx="8229600" cy="850106"/>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latin typeface="Arial" pitchFamily="34" charset="0"/>
                <a:cs typeface="Arial" pitchFamily="34" charset="0"/>
              </a:rPr>
              <a:t>Resources</a:t>
            </a:r>
            <a:endParaRPr lang="en-GB" b="1" dirty="0">
              <a:latin typeface="Arial" pitchFamily="34" charset="0"/>
              <a:cs typeface="Arial" pitchFamily="34" charset="0"/>
            </a:endParaRPr>
          </a:p>
        </p:txBody>
      </p:sp>
    </p:spTree>
    <p:extLst>
      <p:ext uri="{BB962C8B-B14F-4D97-AF65-F5344CB8AC3E}">
        <p14:creationId xmlns:p14="http://schemas.microsoft.com/office/powerpoint/2010/main" val="307752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01696" cy="720080"/>
          </a:xfrm>
          <a:solidFill>
            <a:schemeClr val="accent5">
              <a:lumMod val="60000"/>
              <a:lumOff val="40000"/>
            </a:schemeClr>
          </a:solidFill>
        </p:spPr>
        <p:txBody>
          <a:bodyPr>
            <a:normAutofit/>
          </a:bodyPr>
          <a:lstStyle/>
          <a:p>
            <a:pPr algn="l"/>
            <a:r>
              <a:rPr lang="en-GB" sz="2800" b="1" dirty="0">
                <a:latin typeface="Arial" pitchFamily="34" charset="0"/>
                <a:cs typeface="Arial" pitchFamily="34" charset="0"/>
              </a:rPr>
              <a:t>Why are animals used?</a:t>
            </a:r>
          </a:p>
        </p:txBody>
      </p:sp>
      <p:sp>
        <p:nvSpPr>
          <p:cNvPr id="3" name="Content Placeholder 2"/>
          <p:cNvSpPr>
            <a:spLocks noGrp="1"/>
          </p:cNvSpPr>
          <p:nvPr>
            <p:ph idx="1"/>
          </p:nvPr>
        </p:nvSpPr>
        <p:spPr>
          <a:xfrm>
            <a:off x="251519" y="980728"/>
            <a:ext cx="6542941" cy="5760640"/>
          </a:xfrm>
          <a:solidFill>
            <a:schemeClr val="accent1">
              <a:lumMod val="40000"/>
              <a:lumOff val="60000"/>
            </a:schemeClr>
          </a:solidFill>
        </p:spPr>
        <p:txBody>
          <a:bodyPr>
            <a:noAutofit/>
          </a:bodyPr>
          <a:lstStyle/>
          <a:p>
            <a:pPr marL="0" indent="0">
              <a:buNone/>
            </a:pPr>
            <a:r>
              <a:rPr lang="en-GB" sz="2800" dirty="0">
                <a:latin typeface="Arial" pitchFamily="34" charset="0"/>
                <a:cs typeface="Arial" pitchFamily="34" charset="0"/>
              </a:rPr>
              <a:t>Researchers aim to understand how our body functions (</a:t>
            </a:r>
            <a:r>
              <a:rPr lang="en-GB" sz="2800" i="1" dirty="0">
                <a:latin typeface="Arial" pitchFamily="34" charset="0"/>
                <a:cs typeface="Arial" pitchFamily="34" charset="0"/>
              </a:rPr>
              <a:t>physiology</a:t>
            </a:r>
            <a:r>
              <a:rPr lang="en-GB" sz="2800" dirty="0">
                <a:latin typeface="Arial" pitchFamily="34" charset="0"/>
                <a:cs typeface="Arial" pitchFamily="34" charset="0"/>
              </a:rPr>
              <a:t>) and the diseases that affect us (</a:t>
            </a:r>
            <a:r>
              <a:rPr lang="en-GB" sz="2800" i="1" dirty="0">
                <a:latin typeface="Arial" pitchFamily="34" charset="0"/>
                <a:cs typeface="Arial" pitchFamily="34" charset="0"/>
              </a:rPr>
              <a:t>pathology</a:t>
            </a:r>
            <a:r>
              <a:rPr lang="en-GB" sz="2800" dirty="0">
                <a:latin typeface="Arial" pitchFamily="34" charset="0"/>
                <a:cs typeface="Arial" pitchFamily="34" charset="0"/>
              </a:rPr>
              <a:t>).</a:t>
            </a:r>
          </a:p>
          <a:p>
            <a:pPr marL="0" indent="0">
              <a:buNone/>
            </a:pPr>
            <a:r>
              <a:rPr lang="en-GB" sz="2800" dirty="0">
                <a:latin typeface="Arial" pitchFamily="34" charset="0"/>
                <a:cs typeface="Arial" pitchFamily="34" charset="0"/>
              </a:rPr>
              <a:t>They must study living systems and the effect that diseases have on them – this often involves research that would not be ethical to carry out on humans, so animals are used.</a:t>
            </a:r>
          </a:p>
          <a:p>
            <a:pPr marL="0" indent="0">
              <a:buNone/>
            </a:pPr>
            <a:r>
              <a:rPr lang="en-GB" sz="2800" dirty="0">
                <a:latin typeface="Arial" pitchFamily="34" charset="0"/>
                <a:cs typeface="Arial" pitchFamily="34" charset="0"/>
              </a:rPr>
              <a:t>Despite the difference in appearance between humans and animals they have a very similar biology (they are </a:t>
            </a:r>
            <a:r>
              <a:rPr lang="en-GB" sz="2800" i="1" dirty="0">
                <a:latin typeface="Arial" pitchFamily="34" charset="0"/>
                <a:cs typeface="Arial" pitchFamily="34" charset="0"/>
              </a:rPr>
              <a:t>anatomically </a:t>
            </a:r>
            <a:r>
              <a:rPr lang="en-GB" sz="2800" dirty="0">
                <a:latin typeface="Arial" pitchFamily="34" charset="0"/>
                <a:cs typeface="Arial" pitchFamily="34" charset="0"/>
              </a:rPr>
              <a:t>similar). Even mice and men are around 99% genetically similar.</a:t>
            </a:r>
          </a:p>
        </p:txBody>
      </p:sp>
      <p:pic>
        <p:nvPicPr>
          <p:cNvPr id="1026" name="Picture 2" descr="File:Pig's 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891" y="3789040"/>
            <a:ext cx="2016225"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991" y="979253"/>
            <a:ext cx="2016225" cy="252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79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1017806"/>
            <a:ext cx="5750099" cy="557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51519" y="1268760"/>
            <a:ext cx="864339" cy="523220"/>
          </a:xfrm>
          <a:prstGeom prst="rect">
            <a:avLst/>
          </a:prstGeom>
          <a:solidFill>
            <a:srgbClr val="84D297"/>
          </a:solidFill>
        </p:spPr>
        <p:txBody>
          <a:bodyPr wrap="none" rtlCol="0">
            <a:spAutoFit/>
          </a:bodyPr>
          <a:lstStyle/>
          <a:p>
            <a:r>
              <a:rPr lang="en-GB" sz="2800" dirty="0">
                <a:latin typeface="Arial" pitchFamily="34" charset="0"/>
                <a:cs typeface="Arial" pitchFamily="34" charset="0"/>
              </a:rPr>
              <a:t>Fish</a:t>
            </a:r>
          </a:p>
        </p:txBody>
      </p:sp>
      <p:sp>
        <p:nvSpPr>
          <p:cNvPr id="23" name="TextBox 22"/>
          <p:cNvSpPr txBox="1"/>
          <p:nvPr/>
        </p:nvSpPr>
        <p:spPr>
          <a:xfrm>
            <a:off x="251520" y="3284984"/>
            <a:ext cx="923651" cy="523220"/>
          </a:xfrm>
          <a:prstGeom prst="rect">
            <a:avLst/>
          </a:prstGeom>
          <a:solidFill>
            <a:srgbClr val="84D297"/>
          </a:solidFill>
        </p:spPr>
        <p:txBody>
          <a:bodyPr wrap="none" rtlCol="0">
            <a:spAutoFit/>
          </a:bodyPr>
          <a:lstStyle/>
          <a:p>
            <a:r>
              <a:rPr lang="en-GB" sz="2800" dirty="0">
                <a:latin typeface="Arial" pitchFamily="34" charset="0"/>
                <a:cs typeface="Arial" pitchFamily="34" charset="0"/>
              </a:rPr>
              <a:t>Rats</a:t>
            </a:r>
          </a:p>
        </p:txBody>
      </p:sp>
      <p:sp>
        <p:nvSpPr>
          <p:cNvPr id="24" name="TextBox 23"/>
          <p:cNvSpPr txBox="1"/>
          <p:nvPr/>
        </p:nvSpPr>
        <p:spPr>
          <a:xfrm>
            <a:off x="7178631" y="5380257"/>
            <a:ext cx="1835696" cy="954107"/>
          </a:xfrm>
          <a:prstGeom prst="rect">
            <a:avLst/>
          </a:prstGeom>
          <a:solidFill>
            <a:srgbClr val="84D297"/>
          </a:solidFill>
        </p:spPr>
        <p:txBody>
          <a:bodyPr wrap="square" rtlCol="0">
            <a:spAutoFit/>
          </a:bodyPr>
          <a:lstStyle/>
          <a:p>
            <a:pPr algn="ctr"/>
            <a:r>
              <a:rPr lang="en-GB" sz="2800" dirty="0">
                <a:latin typeface="Arial" pitchFamily="34" charset="0"/>
                <a:cs typeface="Arial" pitchFamily="34" charset="0"/>
              </a:rPr>
              <a:t>Other Mammals</a:t>
            </a:r>
          </a:p>
        </p:txBody>
      </p:sp>
      <p:sp>
        <p:nvSpPr>
          <p:cNvPr id="25" name="TextBox 24"/>
          <p:cNvSpPr txBox="1"/>
          <p:nvPr/>
        </p:nvSpPr>
        <p:spPr>
          <a:xfrm>
            <a:off x="7424091" y="3299856"/>
            <a:ext cx="944489" cy="523220"/>
          </a:xfrm>
          <a:prstGeom prst="rect">
            <a:avLst/>
          </a:prstGeom>
          <a:solidFill>
            <a:srgbClr val="84D297"/>
          </a:solidFill>
        </p:spPr>
        <p:txBody>
          <a:bodyPr wrap="none" rtlCol="0">
            <a:spAutoFit/>
          </a:bodyPr>
          <a:lstStyle/>
          <a:p>
            <a:r>
              <a:rPr lang="en-GB" sz="2800" dirty="0">
                <a:latin typeface="Arial" pitchFamily="34" charset="0"/>
                <a:cs typeface="Arial" pitchFamily="34" charset="0"/>
              </a:rPr>
              <a:t>Mice</a:t>
            </a:r>
          </a:p>
        </p:txBody>
      </p:sp>
      <p:sp>
        <p:nvSpPr>
          <p:cNvPr id="26" name="TextBox 25"/>
          <p:cNvSpPr txBox="1"/>
          <p:nvPr/>
        </p:nvSpPr>
        <p:spPr>
          <a:xfrm>
            <a:off x="107504" y="5416237"/>
            <a:ext cx="2160239" cy="954107"/>
          </a:xfrm>
          <a:prstGeom prst="rect">
            <a:avLst/>
          </a:prstGeom>
          <a:solidFill>
            <a:srgbClr val="84D297"/>
          </a:solidFill>
        </p:spPr>
        <p:txBody>
          <a:bodyPr wrap="square" rtlCol="0">
            <a:spAutoFit/>
          </a:bodyPr>
          <a:lstStyle/>
          <a:p>
            <a:pPr algn="ctr"/>
            <a:r>
              <a:rPr lang="en-GB" sz="2800" dirty="0">
                <a:latin typeface="Arial" pitchFamily="34" charset="0"/>
                <a:cs typeface="Arial" pitchFamily="34" charset="0"/>
              </a:rPr>
              <a:t>Reptiles / Amphibians</a:t>
            </a:r>
          </a:p>
        </p:txBody>
      </p:sp>
      <p:sp>
        <p:nvSpPr>
          <p:cNvPr id="27" name="TextBox 26"/>
          <p:cNvSpPr txBox="1"/>
          <p:nvPr/>
        </p:nvSpPr>
        <p:spPr>
          <a:xfrm>
            <a:off x="7419700" y="1412776"/>
            <a:ext cx="1003801" cy="523220"/>
          </a:xfrm>
          <a:prstGeom prst="rect">
            <a:avLst/>
          </a:prstGeom>
          <a:solidFill>
            <a:srgbClr val="84D297"/>
          </a:solidFill>
        </p:spPr>
        <p:txBody>
          <a:bodyPr wrap="none" rtlCol="0">
            <a:spAutoFit/>
          </a:bodyPr>
          <a:lstStyle/>
          <a:p>
            <a:r>
              <a:rPr lang="en-GB" sz="2800" dirty="0">
                <a:latin typeface="Arial" pitchFamily="34" charset="0"/>
                <a:cs typeface="Arial" pitchFamily="34" charset="0"/>
              </a:rPr>
              <a:t>Birds</a:t>
            </a:r>
          </a:p>
        </p:txBody>
      </p:sp>
      <p:sp>
        <p:nvSpPr>
          <p:cNvPr id="28" name="TextBox 27"/>
          <p:cNvSpPr txBox="1"/>
          <p:nvPr/>
        </p:nvSpPr>
        <p:spPr>
          <a:xfrm>
            <a:off x="274960" y="247834"/>
            <a:ext cx="8077404" cy="523220"/>
          </a:xfrm>
          <a:prstGeom prst="rect">
            <a:avLst/>
          </a:prstGeom>
          <a:solidFill>
            <a:schemeClr val="accent5">
              <a:lumMod val="60000"/>
              <a:lumOff val="40000"/>
            </a:schemeClr>
          </a:solidFill>
        </p:spPr>
        <p:txBody>
          <a:bodyPr wrap="none" rtlCol="0">
            <a:spAutoFit/>
          </a:bodyPr>
          <a:lstStyle/>
          <a:p>
            <a:r>
              <a:rPr lang="en-GB" sz="2800" b="1" dirty="0">
                <a:latin typeface="Arial" pitchFamily="34" charset="0"/>
                <a:cs typeface="Arial" pitchFamily="34" charset="0"/>
              </a:rPr>
              <a:t>Which Percentage Applies To Which Animals?</a:t>
            </a:r>
          </a:p>
        </p:txBody>
      </p:sp>
    </p:spTree>
    <p:extLst>
      <p:ext uri="{BB962C8B-B14F-4D97-AF65-F5344CB8AC3E}">
        <p14:creationId xmlns:p14="http://schemas.microsoft.com/office/powerpoint/2010/main" val="161510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156" y="209832"/>
            <a:ext cx="6624331" cy="642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831754" y="2388643"/>
            <a:ext cx="864339" cy="523220"/>
          </a:xfrm>
          <a:prstGeom prst="rect">
            <a:avLst/>
          </a:prstGeom>
          <a:solidFill>
            <a:schemeClr val="accent1">
              <a:lumMod val="40000"/>
              <a:lumOff val="60000"/>
            </a:schemeClr>
          </a:solidFill>
        </p:spPr>
        <p:txBody>
          <a:bodyPr wrap="none" rtlCol="0">
            <a:spAutoFit/>
          </a:bodyPr>
          <a:lstStyle/>
          <a:p>
            <a:r>
              <a:rPr lang="en-GB" sz="2800" dirty="0">
                <a:latin typeface="Arial" pitchFamily="34" charset="0"/>
                <a:cs typeface="Arial" pitchFamily="34" charset="0"/>
              </a:rPr>
              <a:t>Fish</a:t>
            </a:r>
          </a:p>
        </p:txBody>
      </p:sp>
      <p:sp>
        <p:nvSpPr>
          <p:cNvPr id="23" name="TextBox 22"/>
          <p:cNvSpPr txBox="1"/>
          <p:nvPr/>
        </p:nvSpPr>
        <p:spPr>
          <a:xfrm>
            <a:off x="4246801" y="2161128"/>
            <a:ext cx="923651" cy="523220"/>
          </a:xfrm>
          <a:prstGeom prst="rect">
            <a:avLst/>
          </a:prstGeom>
          <a:solidFill>
            <a:schemeClr val="accent3">
              <a:lumMod val="40000"/>
              <a:lumOff val="60000"/>
            </a:schemeClr>
          </a:solidFill>
        </p:spPr>
        <p:txBody>
          <a:bodyPr wrap="none" rtlCol="0">
            <a:spAutoFit/>
          </a:bodyPr>
          <a:lstStyle/>
          <a:p>
            <a:r>
              <a:rPr lang="en-GB" sz="2800" dirty="0">
                <a:latin typeface="Arial" pitchFamily="34" charset="0"/>
                <a:cs typeface="Arial" pitchFamily="34" charset="0"/>
              </a:rPr>
              <a:t>Rats</a:t>
            </a:r>
          </a:p>
        </p:txBody>
      </p:sp>
      <p:sp>
        <p:nvSpPr>
          <p:cNvPr id="24" name="TextBox 23"/>
          <p:cNvSpPr txBox="1"/>
          <p:nvPr/>
        </p:nvSpPr>
        <p:spPr>
          <a:xfrm>
            <a:off x="156676" y="1772816"/>
            <a:ext cx="1835696" cy="954107"/>
          </a:xfrm>
          <a:prstGeom prst="rect">
            <a:avLst/>
          </a:prstGeom>
          <a:solidFill>
            <a:srgbClr val="FFFF00"/>
          </a:solidFill>
        </p:spPr>
        <p:txBody>
          <a:bodyPr wrap="square" rtlCol="0">
            <a:spAutoFit/>
          </a:bodyPr>
          <a:lstStyle/>
          <a:p>
            <a:pPr algn="ctr"/>
            <a:r>
              <a:rPr lang="en-GB" sz="2800" dirty="0">
                <a:latin typeface="Arial" pitchFamily="34" charset="0"/>
                <a:cs typeface="Arial" pitchFamily="34" charset="0"/>
              </a:rPr>
              <a:t>Other Mammals</a:t>
            </a:r>
          </a:p>
        </p:txBody>
      </p:sp>
      <p:sp>
        <p:nvSpPr>
          <p:cNvPr id="25" name="TextBox 24"/>
          <p:cNvSpPr txBox="1"/>
          <p:nvPr/>
        </p:nvSpPr>
        <p:spPr>
          <a:xfrm>
            <a:off x="6948264" y="2744125"/>
            <a:ext cx="944489" cy="523220"/>
          </a:xfrm>
          <a:prstGeom prst="rect">
            <a:avLst/>
          </a:prstGeom>
          <a:solidFill>
            <a:schemeClr val="accent4">
              <a:lumMod val="20000"/>
              <a:lumOff val="80000"/>
            </a:schemeClr>
          </a:solidFill>
        </p:spPr>
        <p:txBody>
          <a:bodyPr wrap="none" rtlCol="0">
            <a:spAutoFit/>
          </a:bodyPr>
          <a:lstStyle/>
          <a:p>
            <a:r>
              <a:rPr lang="en-GB" sz="2800" dirty="0">
                <a:latin typeface="Arial" pitchFamily="34" charset="0"/>
                <a:cs typeface="Arial" pitchFamily="34" charset="0"/>
              </a:rPr>
              <a:t>Mice</a:t>
            </a:r>
          </a:p>
        </p:txBody>
      </p:sp>
      <p:sp>
        <p:nvSpPr>
          <p:cNvPr id="26" name="TextBox 25"/>
          <p:cNvSpPr txBox="1"/>
          <p:nvPr/>
        </p:nvSpPr>
        <p:spPr>
          <a:xfrm>
            <a:off x="-5595" y="332656"/>
            <a:ext cx="2160239" cy="954107"/>
          </a:xfrm>
          <a:prstGeom prst="rect">
            <a:avLst/>
          </a:prstGeom>
          <a:solidFill>
            <a:schemeClr val="accent2">
              <a:lumMod val="40000"/>
              <a:lumOff val="60000"/>
            </a:schemeClr>
          </a:solidFill>
        </p:spPr>
        <p:txBody>
          <a:bodyPr wrap="square" rtlCol="0">
            <a:spAutoFit/>
          </a:bodyPr>
          <a:lstStyle/>
          <a:p>
            <a:pPr algn="ctr"/>
            <a:r>
              <a:rPr lang="en-GB" sz="2800" dirty="0">
                <a:latin typeface="Arial" pitchFamily="34" charset="0"/>
                <a:cs typeface="Arial" pitchFamily="34" charset="0"/>
              </a:rPr>
              <a:t>Reptiles / Amphibians</a:t>
            </a:r>
          </a:p>
        </p:txBody>
      </p:sp>
      <p:sp>
        <p:nvSpPr>
          <p:cNvPr id="27" name="TextBox 26"/>
          <p:cNvSpPr txBox="1"/>
          <p:nvPr/>
        </p:nvSpPr>
        <p:spPr>
          <a:xfrm>
            <a:off x="566628" y="3705091"/>
            <a:ext cx="1003801" cy="523220"/>
          </a:xfrm>
          <a:prstGeom prst="rect">
            <a:avLst/>
          </a:prstGeom>
          <a:solidFill>
            <a:schemeClr val="accent6">
              <a:lumMod val="40000"/>
              <a:lumOff val="60000"/>
            </a:schemeClr>
          </a:solidFill>
        </p:spPr>
        <p:txBody>
          <a:bodyPr wrap="none" rtlCol="0">
            <a:spAutoFit/>
          </a:bodyPr>
          <a:lstStyle/>
          <a:p>
            <a:r>
              <a:rPr lang="en-GB" sz="2800" dirty="0">
                <a:latin typeface="Arial" pitchFamily="34" charset="0"/>
                <a:cs typeface="Arial" pitchFamily="34" charset="0"/>
              </a:rPr>
              <a:t>Birds</a:t>
            </a:r>
          </a:p>
        </p:txBody>
      </p:sp>
      <p:cxnSp>
        <p:nvCxnSpPr>
          <p:cNvPr id="3" name="Straight Arrow Connector 2"/>
          <p:cNvCxnSpPr>
            <a:stCxn id="26" idx="3"/>
          </p:cNvCxnSpPr>
          <p:nvPr/>
        </p:nvCxnSpPr>
        <p:spPr>
          <a:xfrm>
            <a:off x="2154644" y="809710"/>
            <a:ext cx="3494678" cy="10554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4" idx="3"/>
          </p:cNvCxnSpPr>
          <p:nvPr/>
        </p:nvCxnSpPr>
        <p:spPr>
          <a:xfrm flipV="1">
            <a:off x="1992372" y="1409876"/>
            <a:ext cx="3407443" cy="83999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575188" y="2850034"/>
            <a:ext cx="3824627" cy="114744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3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Question 1</a:t>
            </a:r>
          </a:p>
        </p:txBody>
      </p:sp>
      <p:sp>
        <p:nvSpPr>
          <p:cNvPr id="3" name="Content Placeholder 2"/>
          <p:cNvSpPr>
            <a:spLocks noGrp="1"/>
          </p:cNvSpPr>
          <p:nvPr>
            <p:ph idx="1"/>
          </p:nvPr>
        </p:nvSpPr>
        <p:spPr>
          <a:solidFill>
            <a:schemeClr val="accent5">
              <a:lumMod val="40000"/>
              <a:lumOff val="60000"/>
            </a:schemeClr>
          </a:solidFill>
          <a:ln>
            <a:solidFill>
              <a:schemeClr val="tx2">
                <a:lumMod val="50000"/>
              </a:schemeClr>
            </a:solidFill>
          </a:ln>
        </p:spPr>
        <p:txBody>
          <a:bodyPr>
            <a:normAutofit/>
          </a:bodyPr>
          <a:lstStyle/>
          <a:p>
            <a:pPr marL="0" indent="0">
              <a:buNone/>
            </a:pPr>
            <a:r>
              <a:rPr lang="en-GB" sz="2800" dirty="0">
                <a:latin typeface="Arial" pitchFamily="34" charset="0"/>
                <a:cs typeface="Arial" pitchFamily="34" charset="0"/>
              </a:rPr>
              <a:t>How many procedures were carried out in 2020?</a:t>
            </a:r>
          </a:p>
          <a:p>
            <a:pPr marL="0" indent="0">
              <a:buNone/>
            </a:pPr>
            <a:endParaRPr lang="en-GB" sz="2800" dirty="0">
              <a:latin typeface="Arial" pitchFamily="34" charset="0"/>
              <a:cs typeface="Arial" pitchFamily="34" charset="0"/>
            </a:endParaRPr>
          </a:p>
          <a:p>
            <a:pPr marL="514350" indent="-514350">
              <a:buFont typeface="+mj-lt"/>
              <a:buAutoNum type="alphaUcPeriod"/>
            </a:pPr>
            <a:r>
              <a:rPr lang="en-GB" sz="2800" dirty="0">
                <a:latin typeface="Arial" pitchFamily="34" charset="0"/>
                <a:cs typeface="Arial" pitchFamily="34" charset="0"/>
              </a:rPr>
              <a:t>290,000 procedures</a:t>
            </a:r>
          </a:p>
          <a:p>
            <a:pPr marL="514350" indent="-514350">
              <a:buFont typeface="+mj-lt"/>
              <a:buAutoNum type="alphaUcPeriod"/>
            </a:pPr>
            <a:r>
              <a:rPr lang="en-GB" sz="2800" dirty="0">
                <a:latin typeface="Arial" pitchFamily="34" charset="0"/>
                <a:cs typeface="Arial" pitchFamily="34" charset="0"/>
              </a:rPr>
              <a:t>2,900,000 procedures</a:t>
            </a:r>
          </a:p>
          <a:p>
            <a:pPr marL="514350" indent="-514350">
              <a:buFont typeface="+mj-lt"/>
              <a:buAutoNum type="alphaUcPeriod"/>
            </a:pPr>
            <a:r>
              <a:rPr lang="en-GB" sz="2800" dirty="0">
                <a:latin typeface="Arial" pitchFamily="34" charset="0"/>
                <a:cs typeface="Arial" pitchFamily="34" charset="0"/>
              </a:rPr>
              <a:t>29,000,000 procedures</a:t>
            </a:r>
          </a:p>
        </p:txBody>
      </p:sp>
      <p:pic>
        <p:nvPicPr>
          <p:cNvPr id="8194" name="Picture 2" descr="\\server1\d$\DATA\Multimedia\Images\Animals\Rodents\rodent 3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08104" y="2276872"/>
            <a:ext cx="3059041"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0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Question 2</a:t>
            </a:r>
          </a:p>
        </p:txBody>
      </p:sp>
      <p:sp>
        <p:nvSpPr>
          <p:cNvPr id="3" name="Content Placeholder 2"/>
          <p:cNvSpPr>
            <a:spLocks noGrp="1"/>
          </p:cNvSpPr>
          <p:nvPr>
            <p:ph idx="1"/>
          </p:nvPr>
        </p:nvSpPr>
        <p:spPr>
          <a:solidFill>
            <a:schemeClr val="accent5">
              <a:lumMod val="40000"/>
              <a:lumOff val="60000"/>
            </a:schemeClr>
          </a:solidFill>
          <a:ln>
            <a:solidFill>
              <a:schemeClr val="tx2">
                <a:lumMod val="50000"/>
              </a:schemeClr>
            </a:solidFill>
          </a:ln>
        </p:spPr>
        <p:txBody>
          <a:bodyPr>
            <a:normAutofit/>
          </a:bodyPr>
          <a:lstStyle/>
          <a:p>
            <a:pPr marL="0" indent="0">
              <a:buNone/>
            </a:pPr>
            <a:r>
              <a:rPr lang="en-GB" sz="2800" dirty="0">
                <a:latin typeface="Arial" pitchFamily="34" charset="0"/>
                <a:cs typeface="Arial" pitchFamily="34" charset="0"/>
              </a:rPr>
              <a:t>What proportion of research animals are primates?</a:t>
            </a:r>
          </a:p>
          <a:p>
            <a:pPr marL="0" indent="0">
              <a:buNone/>
            </a:pPr>
            <a:endParaRPr lang="en-GB" sz="2800" dirty="0">
              <a:latin typeface="Arial" pitchFamily="34" charset="0"/>
              <a:cs typeface="Arial" pitchFamily="34" charset="0"/>
            </a:endParaRPr>
          </a:p>
          <a:p>
            <a:pPr marL="514350" indent="-514350">
              <a:buFont typeface="+mj-lt"/>
              <a:buAutoNum type="alphaUcPeriod"/>
            </a:pPr>
            <a:r>
              <a:rPr lang="en-GB" sz="2800" dirty="0">
                <a:latin typeface="Arial" pitchFamily="34" charset="0"/>
                <a:cs typeface="Arial" pitchFamily="34" charset="0"/>
              </a:rPr>
              <a:t>0.1%</a:t>
            </a:r>
          </a:p>
          <a:p>
            <a:pPr marL="514350" indent="-514350">
              <a:buFont typeface="+mj-lt"/>
              <a:buAutoNum type="alphaUcPeriod"/>
            </a:pPr>
            <a:r>
              <a:rPr lang="en-GB" sz="2800" dirty="0">
                <a:latin typeface="Arial" pitchFamily="34" charset="0"/>
                <a:cs typeface="Arial" pitchFamily="34" charset="0"/>
              </a:rPr>
              <a:t>1%</a:t>
            </a:r>
          </a:p>
          <a:p>
            <a:pPr marL="514350" indent="-514350">
              <a:buFont typeface="+mj-lt"/>
              <a:buAutoNum type="alphaUcPeriod"/>
            </a:pPr>
            <a:r>
              <a:rPr lang="en-GB" sz="2800" dirty="0">
                <a:latin typeface="Arial" pitchFamily="34" charset="0"/>
                <a:cs typeface="Arial" pitchFamily="34" charset="0"/>
              </a:rPr>
              <a:t>10%</a:t>
            </a:r>
          </a:p>
        </p:txBody>
      </p:sp>
      <p:pic>
        <p:nvPicPr>
          <p:cNvPr id="7170" name="Picture 2" descr="\\server1\d$\DATA\Multimedia\Images\Animals\Primates\marmosets play adjusted IMG_544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992" y="2276872"/>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Question 3</a:t>
            </a:r>
          </a:p>
        </p:txBody>
      </p:sp>
      <p:sp>
        <p:nvSpPr>
          <p:cNvPr id="3" name="Content Placeholder 2"/>
          <p:cNvSpPr>
            <a:spLocks noGrp="1"/>
          </p:cNvSpPr>
          <p:nvPr>
            <p:ph idx="1"/>
          </p:nvPr>
        </p:nvSpPr>
        <p:spPr>
          <a:solidFill>
            <a:schemeClr val="accent5">
              <a:lumMod val="40000"/>
              <a:lumOff val="60000"/>
            </a:schemeClr>
          </a:solidFill>
          <a:ln>
            <a:solidFill>
              <a:schemeClr val="tx2">
                <a:lumMod val="50000"/>
              </a:schemeClr>
            </a:solidFill>
          </a:ln>
        </p:spPr>
        <p:txBody>
          <a:bodyPr>
            <a:normAutofit/>
          </a:bodyPr>
          <a:lstStyle/>
          <a:p>
            <a:pPr marL="0" indent="0">
              <a:buNone/>
            </a:pPr>
            <a:r>
              <a:rPr lang="en-GB" sz="2800" dirty="0">
                <a:latin typeface="Arial" pitchFamily="34" charset="0"/>
                <a:cs typeface="Arial" pitchFamily="34" charset="0"/>
              </a:rPr>
              <a:t>How many animals are used to test cosmetics each year?</a:t>
            </a:r>
          </a:p>
          <a:p>
            <a:pPr marL="0" indent="0">
              <a:buNone/>
            </a:pPr>
            <a:endParaRPr lang="en-GB" sz="2800" dirty="0">
              <a:latin typeface="Arial" pitchFamily="34" charset="0"/>
              <a:cs typeface="Arial" pitchFamily="34" charset="0"/>
            </a:endParaRPr>
          </a:p>
          <a:p>
            <a:pPr marL="514350" indent="-514350">
              <a:buFont typeface="+mj-lt"/>
              <a:buAutoNum type="alphaUcPeriod"/>
            </a:pPr>
            <a:r>
              <a:rPr lang="en-GB" sz="2800" dirty="0">
                <a:latin typeface="Arial" pitchFamily="34" charset="0"/>
                <a:cs typeface="Arial" pitchFamily="34" charset="0"/>
              </a:rPr>
              <a:t>None</a:t>
            </a:r>
          </a:p>
          <a:p>
            <a:pPr marL="514350" indent="-514350">
              <a:buFont typeface="+mj-lt"/>
              <a:buAutoNum type="alphaUcPeriod"/>
            </a:pPr>
            <a:r>
              <a:rPr lang="en-GB" sz="2800" dirty="0">
                <a:latin typeface="Arial" pitchFamily="34" charset="0"/>
                <a:cs typeface="Arial" pitchFamily="34" charset="0"/>
              </a:rPr>
              <a:t>50,000</a:t>
            </a:r>
          </a:p>
          <a:p>
            <a:pPr marL="514350" indent="-514350">
              <a:buFont typeface="+mj-lt"/>
              <a:buAutoNum type="alphaUcPeriod"/>
            </a:pPr>
            <a:r>
              <a:rPr lang="en-GB" sz="2800" dirty="0">
                <a:latin typeface="Arial" pitchFamily="34" charset="0"/>
                <a:cs typeface="Arial" pitchFamily="34" charset="0"/>
              </a:rPr>
              <a:t>1.2 million</a:t>
            </a:r>
          </a:p>
        </p:txBody>
      </p:sp>
      <p:pic>
        <p:nvPicPr>
          <p:cNvPr id="6146" name="Picture 2" descr="\\server1\d$\DATA\Multimedia\Images\Animals\Rodents\mouse brown on wood chips.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19872" y="2708920"/>
            <a:ext cx="503646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8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Question 4</a:t>
            </a:r>
          </a:p>
        </p:txBody>
      </p:sp>
      <p:sp>
        <p:nvSpPr>
          <p:cNvPr id="3" name="Content Placeholder 2"/>
          <p:cNvSpPr>
            <a:spLocks noGrp="1"/>
          </p:cNvSpPr>
          <p:nvPr>
            <p:ph idx="1"/>
          </p:nvPr>
        </p:nvSpPr>
        <p:spPr>
          <a:solidFill>
            <a:schemeClr val="accent5">
              <a:lumMod val="40000"/>
              <a:lumOff val="60000"/>
            </a:schemeClr>
          </a:solidFill>
          <a:ln>
            <a:solidFill>
              <a:schemeClr val="tx2">
                <a:lumMod val="50000"/>
              </a:schemeClr>
            </a:solidFill>
          </a:ln>
        </p:spPr>
        <p:txBody>
          <a:bodyPr>
            <a:normAutofit/>
          </a:bodyPr>
          <a:lstStyle/>
          <a:p>
            <a:pPr marL="0" indent="0">
              <a:buNone/>
            </a:pPr>
            <a:r>
              <a:rPr lang="en-GB" sz="2800" dirty="0">
                <a:latin typeface="Arial" pitchFamily="34" charset="0"/>
                <a:cs typeface="Arial" pitchFamily="34" charset="0"/>
              </a:rPr>
              <a:t>Which government department is responsible for animal welfare in labs?</a:t>
            </a:r>
          </a:p>
          <a:p>
            <a:pPr marL="0" indent="0">
              <a:buNone/>
            </a:pPr>
            <a:endParaRPr lang="en-GB" sz="2800" dirty="0">
              <a:latin typeface="Arial" pitchFamily="34" charset="0"/>
              <a:cs typeface="Arial" pitchFamily="34" charset="0"/>
            </a:endParaRPr>
          </a:p>
          <a:p>
            <a:pPr marL="514350" indent="-514350">
              <a:buFont typeface="+mj-lt"/>
              <a:buAutoNum type="alphaUcPeriod"/>
            </a:pPr>
            <a:r>
              <a:rPr lang="en-GB" sz="2800" dirty="0">
                <a:latin typeface="Arial" pitchFamily="34" charset="0"/>
                <a:cs typeface="Arial" pitchFamily="34" charset="0"/>
              </a:rPr>
              <a:t>Department for Environment, Food and Rural Affairs (DEFRA)</a:t>
            </a:r>
          </a:p>
          <a:p>
            <a:pPr marL="514350" indent="-514350">
              <a:buFont typeface="+mj-lt"/>
              <a:buAutoNum type="alphaUcPeriod"/>
            </a:pPr>
            <a:r>
              <a:rPr lang="en-GB" sz="2800" dirty="0">
                <a:latin typeface="Arial" pitchFamily="34" charset="0"/>
                <a:cs typeface="Arial" pitchFamily="34" charset="0"/>
              </a:rPr>
              <a:t>Department for Business, Innovation </a:t>
            </a:r>
            <a:br>
              <a:rPr lang="en-GB" sz="2800" dirty="0">
                <a:latin typeface="Arial" pitchFamily="34" charset="0"/>
                <a:cs typeface="Arial" pitchFamily="34" charset="0"/>
              </a:rPr>
            </a:br>
            <a:r>
              <a:rPr lang="en-GB" sz="2800" dirty="0">
                <a:latin typeface="Arial" pitchFamily="34" charset="0"/>
                <a:cs typeface="Arial" pitchFamily="34" charset="0"/>
              </a:rPr>
              <a:t>and Skills (BIS)</a:t>
            </a:r>
          </a:p>
          <a:p>
            <a:pPr marL="514350" indent="-514350">
              <a:buFont typeface="+mj-lt"/>
              <a:buAutoNum type="alphaUcPeriod"/>
            </a:pPr>
            <a:r>
              <a:rPr lang="en-GB" sz="2800" dirty="0">
                <a:latin typeface="Arial" pitchFamily="34" charset="0"/>
                <a:cs typeface="Arial" pitchFamily="34" charset="0"/>
              </a:rPr>
              <a:t>Home Office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0272" y="3789040"/>
            <a:ext cx="1512168" cy="21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88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75000"/>
              </a:schemeClr>
            </a:solidFill>
          </a:ln>
        </p:spPr>
        <p:txBody>
          <a:bodyPr>
            <a:normAutofit/>
          </a:bodyPr>
          <a:lstStyle/>
          <a:p>
            <a:r>
              <a:rPr lang="en-GB" sz="4000" b="1" dirty="0">
                <a:latin typeface="Arial" pitchFamily="34" charset="0"/>
                <a:cs typeface="Arial" pitchFamily="34" charset="0"/>
              </a:rPr>
              <a:t>Pop Quiz – Question 5</a:t>
            </a:r>
          </a:p>
        </p:txBody>
      </p:sp>
      <p:sp>
        <p:nvSpPr>
          <p:cNvPr id="3" name="Content Placeholder 2"/>
          <p:cNvSpPr>
            <a:spLocks noGrp="1"/>
          </p:cNvSpPr>
          <p:nvPr>
            <p:ph idx="1"/>
          </p:nvPr>
        </p:nvSpPr>
        <p:spPr>
          <a:solidFill>
            <a:schemeClr val="accent5">
              <a:lumMod val="40000"/>
              <a:lumOff val="60000"/>
            </a:schemeClr>
          </a:solidFill>
          <a:ln>
            <a:solidFill>
              <a:schemeClr val="tx2">
                <a:lumMod val="50000"/>
              </a:schemeClr>
            </a:solidFill>
          </a:ln>
        </p:spPr>
        <p:txBody>
          <a:bodyPr>
            <a:normAutofit/>
          </a:bodyPr>
          <a:lstStyle/>
          <a:p>
            <a:pPr marL="0" indent="0">
              <a:buNone/>
            </a:pPr>
            <a:r>
              <a:rPr lang="en-GB" sz="2800" dirty="0">
                <a:latin typeface="Arial" pitchFamily="34" charset="0"/>
                <a:cs typeface="Arial" pitchFamily="34" charset="0"/>
              </a:rPr>
              <a:t>Which of the following species are </a:t>
            </a:r>
            <a:r>
              <a:rPr lang="en-GB" sz="2800" b="1" dirty="0">
                <a:latin typeface="Arial" pitchFamily="34" charset="0"/>
                <a:cs typeface="Arial" pitchFamily="34" charset="0"/>
              </a:rPr>
              <a:t>not</a:t>
            </a:r>
            <a:r>
              <a:rPr lang="en-GB" sz="2800" dirty="0">
                <a:latin typeface="Arial" pitchFamily="34" charset="0"/>
                <a:cs typeface="Arial" pitchFamily="34" charset="0"/>
              </a:rPr>
              <a:t> used in medical research?</a:t>
            </a:r>
          </a:p>
          <a:p>
            <a:pPr marL="0" indent="0">
              <a:buNone/>
            </a:pPr>
            <a:endParaRPr lang="en-GB" sz="2800" dirty="0">
              <a:latin typeface="Arial" pitchFamily="34" charset="0"/>
              <a:cs typeface="Arial" pitchFamily="34" charset="0"/>
            </a:endParaRPr>
          </a:p>
          <a:p>
            <a:pPr marL="514350" indent="-514350">
              <a:buFont typeface="+mj-lt"/>
              <a:buAutoNum type="alphaUcPeriod"/>
            </a:pPr>
            <a:r>
              <a:rPr lang="en-GB" sz="2800" dirty="0">
                <a:latin typeface="Arial" pitchFamily="34" charset="0"/>
                <a:cs typeface="Arial" pitchFamily="34" charset="0"/>
              </a:rPr>
              <a:t>Fruit Flies</a:t>
            </a:r>
          </a:p>
          <a:p>
            <a:pPr marL="514350" indent="-514350">
              <a:buFont typeface="+mj-lt"/>
              <a:buAutoNum type="alphaUcPeriod"/>
            </a:pPr>
            <a:r>
              <a:rPr lang="en-GB" sz="2800" dirty="0">
                <a:latin typeface="Arial" pitchFamily="34" charset="0"/>
                <a:cs typeface="Arial" pitchFamily="34" charset="0"/>
              </a:rPr>
              <a:t>Chimpanzees</a:t>
            </a:r>
          </a:p>
          <a:p>
            <a:pPr marL="514350" indent="-514350">
              <a:buFont typeface="+mj-lt"/>
              <a:buAutoNum type="alphaUcPeriod"/>
            </a:pPr>
            <a:r>
              <a:rPr lang="en-GB" sz="2800" dirty="0">
                <a:latin typeface="Arial" pitchFamily="34" charset="0"/>
                <a:cs typeface="Arial" pitchFamily="34" charset="0"/>
              </a:rPr>
              <a:t>Goats</a:t>
            </a:r>
          </a:p>
        </p:txBody>
      </p:sp>
      <p:pic>
        <p:nvPicPr>
          <p:cNvPr id="3074" name="Picture 2" descr="File:Euaresta aequali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5975" y="2636912"/>
            <a:ext cx="368320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84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1252</Words>
  <Application>Microsoft Office PowerPoint</Application>
  <PresentationFormat>On-screen Show (4:3)</PresentationFormat>
  <Paragraphs>145</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Why are animals used?</vt:lpstr>
      <vt:lpstr>PowerPoint Presentation</vt:lpstr>
      <vt:lpstr>PowerPoint Presentation</vt:lpstr>
      <vt:lpstr>Pop Quiz – Question 1</vt:lpstr>
      <vt:lpstr>Pop Quiz – Question 2</vt:lpstr>
      <vt:lpstr>Pop Quiz – Question 3</vt:lpstr>
      <vt:lpstr>Pop Quiz – Question 4</vt:lpstr>
      <vt:lpstr>Pop Quiz – Question 5</vt:lpstr>
      <vt:lpstr>Pop Quiz – Answers</vt:lpstr>
      <vt:lpstr>PowerPoint Presentation</vt:lpstr>
      <vt:lpstr>The 3Rs</vt:lpstr>
      <vt:lpstr>Alternatives</vt:lpstr>
      <vt:lpstr>Alternatives</vt:lpstr>
      <vt:lpstr>How the 3Rs are used</vt:lpstr>
      <vt:lpstr>Plenary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Holder</dc:creator>
  <cp:lastModifiedBy>John Meredith</cp:lastModifiedBy>
  <cp:revision>33</cp:revision>
  <dcterms:created xsi:type="dcterms:W3CDTF">2012-10-31T15:15:59Z</dcterms:created>
  <dcterms:modified xsi:type="dcterms:W3CDTF">2022-02-18T14:55:31Z</dcterms:modified>
</cp:coreProperties>
</file>